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3"/>
    <p:sldMasterId id="2147483662" r:id="rId4"/>
    <p:sldMasterId id="2147483675" r:id="rId5"/>
    <p:sldMasterId id="2147483679" r:id="rId6"/>
    <p:sldMasterId id="2147483683" r:id="rId7"/>
    <p:sldMasterId id="2147483650" r:id="rId8"/>
  </p:sldMasterIdLst>
  <p:notesMasterIdLst>
    <p:notesMasterId r:id="rId35"/>
  </p:notesMasterIdLst>
  <p:sldIdLst>
    <p:sldId id="291" r:id="rId9"/>
    <p:sldId id="302" r:id="rId10"/>
    <p:sldId id="314" r:id="rId11"/>
    <p:sldId id="282" r:id="rId12"/>
    <p:sldId id="316" r:id="rId13"/>
    <p:sldId id="285" r:id="rId14"/>
    <p:sldId id="293" r:id="rId15"/>
    <p:sldId id="303" r:id="rId16"/>
    <p:sldId id="430" r:id="rId17"/>
    <p:sldId id="433" r:id="rId18"/>
    <p:sldId id="287" r:id="rId19"/>
    <p:sldId id="315" r:id="rId20"/>
    <p:sldId id="434" r:id="rId21"/>
    <p:sldId id="435" r:id="rId22"/>
    <p:sldId id="288" r:id="rId23"/>
    <p:sldId id="437" r:id="rId24"/>
    <p:sldId id="440" r:id="rId25"/>
    <p:sldId id="438" r:id="rId26"/>
    <p:sldId id="296" r:id="rId27"/>
    <p:sldId id="439" r:id="rId28"/>
    <p:sldId id="297" r:id="rId29"/>
    <p:sldId id="294" r:id="rId30"/>
    <p:sldId id="289" r:id="rId31"/>
    <p:sldId id="441" r:id="rId32"/>
    <p:sldId id="290" r:id="rId33"/>
    <p:sldId id="292" r:id="rId34"/>
  </p:sldIdLst>
  <p:sldSz cx="12192000" cy="6858000"/>
  <p:notesSz cx="6858000" cy="9144000"/>
  <p:embeddedFontLst>
    <p:embeddedFont>
      <p:font typeface="Montserrat" panose="00000500000000000000" pitchFamily="2" charset="0"/>
      <p:regular r:id="rId36"/>
      <p:bold r:id="rId37"/>
      <p:italic r:id="rId38"/>
      <p:boldItalic r:id="rId39"/>
    </p:embeddedFont>
    <p:embeddedFont>
      <p:font typeface="Verdana" panose="020B0604030504040204" pitchFamily="34" charset="0"/>
      <p:regular r:id="rId40"/>
      <p:bold r:id="rId41"/>
      <p:italic r:id="rId42"/>
      <p:boldItalic r:id="rId43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D7DD0501-5817-4EE1-A223-C1D03BCF612D}">
          <p14:sldIdLst>
            <p14:sldId id="291"/>
            <p14:sldId id="302"/>
            <p14:sldId id="314"/>
            <p14:sldId id="282"/>
            <p14:sldId id="316"/>
            <p14:sldId id="285"/>
            <p14:sldId id="293"/>
            <p14:sldId id="303"/>
            <p14:sldId id="430"/>
            <p14:sldId id="433"/>
            <p14:sldId id="287"/>
            <p14:sldId id="315"/>
            <p14:sldId id="434"/>
            <p14:sldId id="435"/>
            <p14:sldId id="288"/>
            <p14:sldId id="437"/>
            <p14:sldId id="440"/>
            <p14:sldId id="438"/>
            <p14:sldId id="296"/>
            <p14:sldId id="439"/>
            <p14:sldId id="297"/>
            <p14:sldId id="294"/>
            <p14:sldId id="289"/>
            <p14:sldId id="441"/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66"/>
    <a:srgbClr val="5E777A"/>
    <a:srgbClr val="B5DAD1"/>
    <a:srgbClr val="7BA7AD"/>
    <a:srgbClr val="2C74B8"/>
    <a:srgbClr val="404040"/>
    <a:srgbClr val="94B9DB"/>
    <a:srgbClr val="8FAADC"/>
    <a:srgbClr val="8497B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51"/>
    <p:restoredTop sz="94694"/>
  </p:normalViewPr>
  <p:slideViewPr>
    <p:cSldViewPr snapToGrid="0">
      <p:cViewPr varScale="1">
        <p:scale>
          <a:sx n="102" d="100"/>
          <a:sy n="102" d="100"/>
        </p:scale>
        <p:origin x="40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4.fntdata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font" Target="fonts/font7.fntdata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5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1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8" Type="http://schemas.openxmlformats.org/officeDocument/2006/relationships/slideMaster" Target="slideMasters/slideMaster6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font" Target="fonts/font3.fntdata"/><Relationship Id="rId46" Type="http://schemas.openxmlformats.org/officeDocument/2006/relationships/theme" Target="theme/theme1.xml"/><Relationship Id="rId20" Type="http://schemas.openxmlformats.org/officeDocument/2006/relationships/slide" Target="slides/slide12.xml"/><Relationship Id="rId4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B61BF-5BB7-0E41-A55D-F0B67D33E634}" type="datetimeFigureOut">
              <a:rPr lang="it-IT" smtClean="0"/>
              <a:t>02/09/2024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C1757-F069-1543-A1B4-4E009AD014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8998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3557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1630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9416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55327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9188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03213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0288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0231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8863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2845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5910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3305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2119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8308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090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4465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4288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C1757-F069-1543-A1B4-4E009AD0143E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9020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689098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706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9FB03D-1931-1F7F-738C-6E5C5568B7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03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188967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12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8F5D774-1198-94CC-3F8E-F14CAE77FD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04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8264875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5849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121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18020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177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BFFB9E-FD4D-B997-8538-75A2070A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39" y="365125"/>
            <a:ext cx="9210262" cy="1325563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23BD1C8-D0AC-8440-7473-5C1ADBB48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60028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ACEB2F-3A73-D17B-17C5-94BDEEEFC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A197F03-675F-071B-B9CF-A5ECD3715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DED2DBD1-FD3A-2ABE-DEB9-78C137BAE33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43334" y="427105"/>
            <a:ext cx="6172200" cy="513880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00" b="0" i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088292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2">
            <a:extLst>
              <a:ext uri="{FF2B5EF4-FFF2-40B4-BE49-F238E27FC236}">
                <a16:creationId xmlns:a16="http://schemas.microsoft.com/office/drawing/2014/main" id="{3F516F64-75E9-8FC3-1A47-F97C5DA974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13345" y="417581"/>
            <a:ext cx="6172200" cy="51483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54DEA5AB-1B05-7D51-321F-4BEE1A7C4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38" y="417581"/>
            <a:ext cx="3625953" cy="1600200"/>
          </a:xfrm>
          <a:prstGeom prst="rect">
            <a:avLst/>
          </a:prstGeom>
        </p:spPr>
        <p:txBody>
          <a:bodyPr anchor="t" anchorCtr="0"/>
          <a:lstStyle>
            <a:lvl1pPr>
              <a:defRPr sz="3600" b="0" i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8A6D20C1-2874-A304-6BA7-277223245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8238" y="2581550"/>
            <a:ext cx="3625954" cy="298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6DAFF4A-A984-118B-79FF-EB10D6939F3A}"/>
              </a:ext>
            </a:extLst>
          </p:cNvPr>
          <p:cNvSpPr txBox="1"/>
          <p:nvPr userDrawn="1"/>
        </p:nvSpPr>
        <p:spPr>
          <a:xfrm>
            <a:off x="1448790" y="6531429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it-IT" sz="12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446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8"/>
          <p:cNvSpPr txBox="1">
            <a:spLocks noGrp="1"/>
          </p:cNvSpPr>
          <p:nvPr>
            <p:ph type="title"/>
          </p:nvPr>
        </p:nvSpPr>
        <p:spPr>
          <a:xfrm>
            <a:off x="624417" y="1556272"/>
            <a:ext cx="10972800" cy="936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8"/>
          <p:cNvSpPr txBox="1">
            <a:spLocks noGrp="1"/>
          </p:cNvSpPr>
          <p:nvPr>
            <p:ph type="body" idx="1"/>
          </p:nvPr>
        </p:nvSpPr>
        <p:spPr>
          <a:xfrm>
            <a:off x="609600" y="2564904"/>
            <a:ext cx="10972800" cy="3633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rgbClr val="0F5494"/>
              </a:buClr>
              <a:buSzPts val="2400"/>
              <a:buFont typeface="Arial"/>
              <a:buChar char="•"/>
              <a:defRPr i="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rgbClr val="0F5494"/>
              </a:buClr>
              <a:buSzPts val="2000"/>
              <a:buFont typeface="Verdana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8" name="Google Shape;28;p38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2811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EBB907DC-7EE3-DCA5-85D7-018EB6B9AC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01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1783142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388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154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F7FCB1-E317-D479-42DD-97AAD8C86E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792" y="2113515"/>
            <a:ext cx="4522580" cy="1315485"/>
          </a:xfrm>
          <a:prstGeom prst="rect">
            <a:avLst/>
          </a:prstGeom>
        </p:spPr>
        <p:txBody>
          <a:bodyPr anchor="t" anchorCtr="0"/>
          <a:lstStyle>
            <a:lvl1pPr algn="l"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dirty="0"/>
              <a:t>02</a:t>
            </a:r>
            <a:br>
              <a:rPr lang="it-IT" dirty="0"/>
            </a:br>
            <a:r>
              <a:rPr lang="it-IT" dirty="0"/>
              <a:t>Inserire il titolo della sezione</a:t>
            </a:r>
          </a:p>
        </p:txBody>
      </p:sp>
    </p:spTree>
    <p:extLst>
      <p:ext uri="{BB962C8B-B14F-4D97-AF65-F5344CB8AC3E}">
        <p14:creationId xmlns:p14="http://schemas.microsoft.com/office/powerpoint/2010/main" val="3227298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B7A7A24-BACF-7779-3310-8384FAE1E620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B6E6CF0-7475-453C-64DE-5869A7D60BE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0967829" y="316611"/>
            <a:ext cx="945747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3" r:id="rId2"/>
    <p:sldLayoutId id="2147483670" r:id="rId3"/>
    <p:sldLayoutId id="2147483672" r:id="rId4"/>
    <p:sldLayoutId id="2147483689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D5DFF71B-3F95-33B7-A436-A88F0BBA393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5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4" r:id="rId2"/>
    <p:sldLayoutId id="214748368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BC26820C-D070-FFDA-DE49-0DC7E6F0717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1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0327BBB4-83D3-718C-199E-7427910F5C8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6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0653EF-A7D8-8158-29C0-E53ED5B2D9EE}"/>
              </a:ext>
            </a:extLst>
          </p:cNvPr>
          <p:cNvSpPr txBox="1"/>
          <p:nvPr userDrawn="1"/>
        </p:nvSpPr>
        <p:spPr>
          <a:xfrm>
            <a:off x="11107708" y="6342504"/>
            <a:ext cx="693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BAF33AE-882A-6247-9FFC-06EB04FAA1E8}" type="slidenum">
              <a:rPr lang="it-IT" sz="1400" b="0" i="0" smtClean="0">
                <a:solidFill>
                  <a:schemeClr val="bg1"/>
                </a:solidFill>
                <a:latin typeface="Arial" panose="020B0604020202020204" pitchFamily="34" charset="0"/>
              </a:rPr>
              <a:pPr algn="ctr"/>
              <a:t>‹N›</a:t>
            </a:fld>
            <a:endParaRPr lang="it-IT" sz="1400" b="0" i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Immagine 8">
            <a:extLst>
              <a:ext uri="{FF2B5EF4-FFF2-40B4-BE49-F238E27FC236}">
                <a16:creationId xmlns:a16="http://schemas.microsoft.com/office/drawing/2014/main" id="{E305C1E7-2CF5-0288-A93F-A8467741CA1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967829" y="316611"/>
            <a:ext cx="945746" cy="9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60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404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7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36.svg"/><Relationship Id="rId9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5.png"/><Relationship Id="rId4" Type="http://schemas.openxmlformats.org/officeDocument/2006/relationships/image" Target="../media/image44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D8EE3D1-33C4-F66F-9BBA-7382915B93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146"/>
            <a:ext cx="12191999" cy="684685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B0F6C68-374E-CD45-75C6-A598D4F129F5}"/>
              </a:ext>
            </a:extLst>
          </p:cNvPr>
          <p:cNvSpPr txBox="1"/>
          <p:nvPr/>
        </p:nvSpPr>
        <p:spPr>
          <a:xfrm>
            <a:off x="5035924" y="5017174"/>
            <a:ext cx="6878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32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Case 1 - </a:t>
            </a:r>
            <a:r>
              <a:rPr lang="it-IT" sz="3200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Protocol</a:t>
            </a:r>
            <a:endParaRPr lang="it-IT" sz="32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3AB6844-6618-9370-8B7A-6CB35E7146BA}"/>
              </a:ext>
            </a:extLst>
          </p:cNvPr>
          <p:cNvSpPr txBox="1"/>
          <p:nvPr/>
        </p:nvSpPr>
        <p:spPr>
          <a:xfrm>
            <a:off x="5035925" y="5520248"/>
            <a:ext cx="6878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Giovanni Nattino</a:t>
            </a:r>
          </a:p>
          <a:p>
            <a:pPr algn="r"/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 of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Causal</a:t>
            </a:r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Inference</a:t>
            </a:r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Epidemiology</a:t>
            </a:r>
            <a:endParaRPr lang="it-IT" sz="2000" dirty="0">
              <a:solidFill>
                <a:srgbClr val="7BA7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Laboratory</a:t>
            </a:r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Clinical </a:t>
            </a:r>
            <a:r>
              <a:rPr lang="it-IT" sz="2000" dirty="0" err="1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Epidemiology</a:t>
            </a:r>
            <a:endParaRPr lang="it-IT" sz="2000" dirty="0">
              <a:solidFill>
                <a:srgbClr val="7BA7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it-IT" sz="2000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Istituto di Ricerche Farmacologiche Mario Negri IRCCS  </a:t>
            </a:r>
          </a:p>
        </p:txBody>
      </p:sp>
    </p:spTree>
    <p:extLst>
      <p:ext uri="{BB962C8B-B14F-4D97-AF65-F5344CB8AC3E}">
        <p14:creationId xmlns:p14="http://schemas.microsoft.com/office/powerpoint/2010/main" val="4039128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284" y="245432"/>
            <a:ext cx="4521432" cy="633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613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B669257-AFA7-4DAE-565E-E61A77181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02</a:t>
            </a:r>
            <a:br>
              <a:rPr lang="it-IT" dirty="0"/>
            </a:br>
            <a:r>
              <a:rPr lang="it-IT" dirty="0"/>
              <a:t>Data </a:t>
            </a:r>
            <a:r>
              <a:rPr lang="it-IT" dirty="0" err="1"/>
              <a:t>Extraction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88275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Selection</a:t>
            </a:r>
            <a:r>
              <a:rPr lang="it-IT" dirty="0"/>
              <a:t> of </a:t>
            </a:r>
            <a:r>
              <a:rPr lang="it-IT" dirty="0" err="1"/>
              <a:t>Patients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656464" cy="4351338"/>
          </a:xfrm>
          <a:prstGeom prst="rect">
            <a:avLst/>
          </a:prstGeo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Triage data: main reason for ED access and free text notes.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Transient Loss of Consciousness (</a:t>
            </a:r>
            <a:r>
              <a:rPr lang="en-US" b="1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r>
              <a:rPr lang="en-US" b="1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Triage data: main reason for ED access and free text notes.</a:t>
            </a:r>
          </a:p>
          <a:p>
            <a:pPr lvl="1"/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 diagnosis: syncope or epilepsy.</a:t>
            </a:r>
            <a:endParaRPr lang="en-US" b="1" u="sng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673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Data </a:t>
            </a:r>
            <a:r>
              <a:rPr lang="it-IT" dirty="0" err="1"/>
              <a:t>Extraction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11183606" cy="4351338"/>
          </a:xfrm>
          <a:prstGeom prst="rect">
            <a:avLst/>
          </a:prstGeo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Structural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organizational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</a:t>
            </a:r>
          </a:p>
          <a:p>
            <a:pPr lvl="1"/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possibility of performing a diagnostic test in outpatient care  </a:t>
            </a:r>
            <a:endParaRPr lang="it-IT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Questionnaire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filled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by ED staff, no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</a:t>
            </a:r>
          </a:p>
          <a:p>
            <a:pPr marL="514350" indent="-514350">
              <a:buFont typeface="+mj-lt"/>
              <a:buAutoNum type="arabicPeriod"/>
            </a:pPr>
            <a:endParaRPr lang="it-IT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Restricted data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collection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it-IT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it-IT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 accesses</a:t>
            </a:r>
          </a:p>
          <a:p>
            <a:pPr lvl="1"/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ED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crowding</a:t>
            </a:r>
            <a:endParaRPr lang="it-IT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Minimal data on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arrived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ED,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including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those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arrived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the ED for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reasons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endParaRPr lang="it-IT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it-IT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Extended data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collection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it-IT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r>
              <a:rPr lang="it-IT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it-IT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endParaRPr lang="it-IT" u="sng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SpO2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arrival</a:t>
            </a:r>
            <a:endParaRPr lang="it-IT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 data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necessary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feed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statistical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models</a:t>
            </a:r>
          </a:p>
        </p:txBody>
      </p:sp>
    </p:spTree>
    <p:extLst>
      <p:ext uri="{BB962C8B-B14F-4D97-AF65-F5344CB8AC3E}">
        <p14:creationId xmlns:p14="http://schemas.microsoft.com/office/powerpoint/2010/main" val="167393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Data Processing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3AA7C7A-341E-B3ED-5891-0DF16615F8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99" b="-132"/>
          <a:stretch/>
        </p:blipFill>
        <p:spPr bwMode="auto">
          <a:xfrm>
            <a:off x="757942" y="1376696"/>
            <a:ext cx="10890719" cy="48732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D939B5C4-642A-7176-F412-977EFF8C507A}"/>
              </a:ext>
            </a:extLst>
          </p:cNvPr>
          <p:cNvSpPr/>
          <p:nvPr/>
        </p:nvSpPr>
        <p:spPr>
          <a:xfrm>
            <a:off x="10172700" y="4584700"/>
            <a:ext cx="90360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45E5E362-84FE-539B-2538-C6815F78D289}"/>
              </a:ext>
            </a:extLst>
          </p:cNvPr>
          <p:cNvSpPr/>
          <p:nvPr/>
        </p:nvSpPr>
        <p:spPr>
          <a:xfrm>
            <a:off x="11127581" y="4601369"/>
            <a:ext cx="919163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8545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D1DCD145-1F22-F774-C18B-886EBBF9A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03</a:t>
            </a:r>
            <a:br>
              <a:rPr lang="it-IT" dirty="0"/>
            </a:br>
            <a:r>
              <a:rPr lang="it-IT" dirty="0"/>
              <a:t>Statistical </a:t>
            </a:r>
            <a:r>
              <a:rPr lang="it-IT" dirty="0" err="1"/>
              <a:t>Considerations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99275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Specific</a:t>
            </a:r>
            <a:r>
              <a:rPr lang="it-IT" dirty="0"/>
              <a:t> </a:t>
            </a:r>
            <a:r>
              <a:rPr lang="it-IT" dirty="0" err="1"/>
              <a:t>Objectives</a:t>
            </a:r>
            <a:r>
              <a:rPr lang="it-IT" dirty="0"/>
              <a:t>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Separately for </a:t>
            </a:r>
            <a:r>
              <a:rPr lang="en-US" b="1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b="1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construct a database containing the relevant information to study the propensity to hospitalization.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 a multivariable model estimating the probability of hospitalization.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provide EDs with an adjusted comparison of the propensity to hospitalization.</a:t>
            </a: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E493E82F-37D4-CF9D-E1BD-A421B1ECD114}"/>
              </a:ext>
            </a:extLst>
          </p:cNvPr>
          <p:cNvSpPr/>
          <p:nvPr/>
        </p:nvSpPr>
        <p:spPr>
          <a:xfrm>
            <a:off x="467430" y="2280444"/>
            <a:ext cx="9057570" cy="1076325"/>
          </a:xfrm>
          <a:prstGeom prst="roundRect">
            <a:avLst/>
          </a:prstGeom>
          <a:noFill/>
          <a:ln w="28575"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6999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Validation</a:t>
            </a:r>
            <a:r>
              <a:rPr lang="it-IT" dirty="0"/>
              <a:t> of Data </a:t>
            </a:r>
            <a:r>
              <a:rPr lang="it-IT" dirty="0" err="1"/>
              <a:t>Extraction</a:t>
            </a:r>
            <a:endParaRPr lang="it-IT" dirty="0"/>
          </a:p>
        </p:txBody>
      </p:sp>
      <p:pic>
        <p:nvPicPr>
          <p:cNvPr id="7" name="Elemento grafico 6" descr="Medico (maschile) con riempimento a tinta unita">
            <a:extLst>
              <a:ext uri="{FF2B5EF4-FFF2-40B4-BE49-F238E27FC236}">
                <a16:creationId xmlns:a16="http://schemas.microsoft.com/office/drawing/2014/main" id="{A4544E82-8A83-378D-06F6-4E64FCDBF0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6110" y="4808893"/>
            <a:ext cx="1080000" cy="1080000"/>
          </a:xfrm>
          <a:prstGeom prst="rect">
            <a:avLst/>
          </a:prstGeom>
        </p:spPr>
      </p:pic>
      <p:pic>
        <p:nvPicPr>
          <p:cNvPr id="13" name="Elemento grafico 12" descr="Ospedale contorno">
            <a:extLst>
              <a:ext uri="{FF2B5EF4-FFF2-40B4-BE49-F238E27FC236}">
                <a16:creationId xmlns:a16="http://schemas.microsoft.com/office/drawing/2014/main" id="{484F4B3A-7F2D-D8F6-2075-AA6AF3CD07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0350" y="2583518"/>
            <a:ext cx="1675199" cy="1675199"/>
          </a:xfrm>
          <a:prstGeom prst="rect">
            <a:avLst/>
          </a:prstGeom>
        </p:spPr>
      </p:pic>
      <p:pic>
        <p:nvPicPr>
          <p:cNvPr id="15" name="Elemento grafico 14" descr="Database contorno">
            <a:extLst>
              <a:ext uri="{FF2B5EF4-FFF2-40B4-BE49-F238E27FC236}">
                <a16:creationId xmlns:a16="http://schemas.microsoft.com/office/drawing/2014/main" id="{EBA2C658-8CF2-E92B-5871-5BE66118EA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4100" y="3289086"/>
            <a:ext cx="723900" cy="723900"/>
          </a:xfrm>
          <a:prstGeom prst="rect">
            <a:avLst/>
          </a:prstGeom>
        </p:spPr>
      </p:pic>
      <p:pic>
        <p:nvPicPr>
          <p:cNvPr id="16" name="Elemento grafico 15" descr="Database contorno">
            <a:extLst>
              <a:ext uri="{FF2B5EF4-FFF2-40B4-BE49-F238E27FC236}">
                <a16:creationId xmlns:a16="http://schemas.microsoft.com/office/drawing/2014/main" id="{2B008EF0-BD96-B66A-348F-681C7B9E63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00350" y="3289086"/>
            <a:ext cx="723900" cy="723900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4F1FA784-F883-935A-6F66-78B1902187E6}"/>
              </a:ext>
            </a:extLst>
          </p:cNvPr>
          <p:cNvSpPr txBox="1"/>
          <p:nvPr/>
        </p:nvSpPr>
        <p:spPr>
          <a:xfrm>
            <a:off x="4525250" y="1051727"/>
            <a:ext cx="32571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sz="2400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eCREAM</a:t>
            </a:r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</a:t>
            </a:r>
          </a:p>
          <a:p>
            <a:pPr marL="0" lvl="1" algn="ctr"/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extractor</a:t>
            </a:r>
          </a:p>
        </p:txBody>
      </p:sp>
      <p:pic>
        <p:nvPicPr>
          <p:cNvPr id="11" name="Elemento grafico 10" descr="Ingranaggi con riempimento a tinta unita">
            <a:extLst>
              <a:ext uri="{FF2B5EF4-FFF2-40B4-BE49-F238E27FC236}">
                <a16:creationId xmlns:a16="http://schemas.microsoft.com/office/drawing/2014/main" id="{69364D51-A147-1BB0-67F3-B3D22A015E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13818" y="1825757"/>
            <a:ext cx="1080000" cy="1080000"/>
          </a:xfrm>
          <a:prstGeom prst="rect">
            <a:avLst/>
          </a:prstGeom>
        </p:spPr>
      </p:pic>
      <p:pic>
        <p:nvPicPr>
          <p:cNvPr id="26" name="Elemento grafico 25" descr="Database contorno">
            <a:extLst>
              <a:ext uri="{FF2B5EF4-FFF2-40B4-BE49-F238E27FC236}">
                <a16:creationId xmlns:a16="http://schemas.microsoft.com/office/drawing/2014/main" id="{A0093B69-0ADD-34B2-68CF-241E656083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275399" y="3289086"/>
            <a:ext cx="723900" cy="723900"/>
          </a:xfrm>
          <a:prstGeom prst="rect">
            <a:avLst/>
          </a:prstGeom>
        </p:spPr>
      </p:pic>
      <p:grpSp>
        <p:nvGrpSpPr>
          <p:cNvPr id="37" name="Gruppo 36">
            <a:extLst>
              <a:ext uri="{FF2B5EF4-FFF2-40B4-BE49-F238E27FC236}">
                <a16:creationId xmlns:a16="http://schemas.microsoft.com/office/drawing/2014/main" id="{0A705375-F31A-5AC8-3BC4-69334736A1EC}"/>
              </a:ext>
            </a:extLst>
          </p:cNvPr>
          <p:cNvGrpSpPr/>
          <p:nvPr/>
        </p:nvGrpSpPr>
        <p:grpSpPr>
          <a:xfrm>
            <a:off x="2495549" y="2356232"/>
            <a:ext cx="5353051" cy="540000"/>
            <a:chOff x="2000249" y="2051432"/>
            <a:chExt cx="5353051" cy="540000"/>
          </a:xfrm>
        </p:grpSpPr>
        <p:cxnSp>
          <p:nvCxnSpPr>
            <p:cNvPr id="27" name="Connettore 2 26">
              <a:extLst>
                <a:ext uri="{FF2B5EF4-FFF2-40B4-BE49-F238E27FC236}">
                  <a16:creationId xmlns:a16="http://schemas.microsoft.com/office/drawing/2014/main" id="{109B3936-7494-6417-C7E8-9F0A4DE77B4E}"/>
                </a:ext>
              </a:extLst>
            </p:cNvPr>
            <p:cNvCxnSpPr>
              <a:cxnSpLocks/>
            </p:cNvCxnSpPr>
            <p:nvPr/>
          </p:nvCxnSpPr>
          <p:spPr>
            <a:xfrm>
              <a:off x="6153150" y="2060957"/>
              <a:ext cx="1200150" cy="0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2 30">
              <a:extLst>
                <a:ext uri="{FF2B5EF4-FFF2-40B4-BE49-F238E27FC236}">
                  <a16:creationId xmlns:a16="http://schemas.microsoft.com/office/drawing/2014/main" id="{F70FE189-CA61-FBED-C2D9-2C969C036F66}"/>
                </a:ext>
              </a:extLst>
            </p:cNvPr>
            <p:cNvCxnSpPr>
              <a:cxnSpLocks/>
            </p:cNvCxnSpPr>
            <p:nvPr/>
          </p:nvCxnSpPr>
          <p:spPr>
            <a:xfrm>
              <a:off x="2000249" y="2060957"/>
              <a:ext cx="3148221" cy="0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2 32">
              <a:extLst>
                <a:ext uri="{FF2B5EF4-FFF2-40B4-BE49-F238E27FC236}">
                  <a16:creationId xmlns:a16="http://schemas.microsoft.com/office/drawing/2014/main" id="{BB534867-626E-C798-137B-8F7F1AE7AE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09774" y="2051432"/>
              <a:ext cx="0" cy="540000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3AF698DD-99F1-134A-5206-0C4C7EBC7722}"/>
              </a:ext>
            </a:extLst>
          </p:cNvPr>
          <p:cNvGrpSpPr/>
          <p:nvPr/>
        </p:nvGrpSpPr>
        <p:grpSpPr>
          <a:xfrm flipV="1">
            <a:off x="2495549" y="4808893"/>
            <a:ext cx="5353051" cy="540000"/>
            <a:chOff x="2000249" y="2051432"/>
            <a:chExt cx="5353051" cy="540000"/>
          </a:xfrm>
        </p:grpSpPr>
        <p:cxnSp>
          <p:nvCxnSpPr>
            <p:cNvPr id="39" name="Connettore 2 38">
              <a:extLst>
                <a:ext uri="{FF2B5EF4-FFF2-40B4-BE49-F238E27FC236}">
                  <a16:creationId xmlns:a16="http://schemas.microsoft.com/office/drawing/2014/main" id="{16983783-5738-4081-2F33-F890928A5D80}"/>
                </a:ext>
              </a:extLst>
            </p:cNvPr>
            <p:cNvCxnSpPr>
              <a:cxnSpLocks/>
            </p:cNvCxnSpPr>
            <p:nvPr/>
          </p:nvCxnSpPr>
          <p:spPr>
            <a:xfrm>
              <a:off x="6153150" y="2060957"/>
              <a:ext cx="1200150" cy="0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2 39">
              <a:extLst>
                <a:ext uri="{FF2B5EF4-FFF2-40B4-BE49-F238E27FC236}">
                  <a16:creationId xmlns:a16="http://schemas.microsoft.com/office/drawing/2014/main" id="{420BE073-3D90-811F-A9E1-60126161E32C}"/>
                </a:ext>
              </a:extLst>
            </p:cNvPr>
            <p:cNvCxnSpPr>
              <a:cxnSpLocks/>
            </p:cNvCxnSpPr>
            <p:nvPr/>
          </p:nvCxnSpPr>
          <p:spPr>
            <a:xfrm>
              <a:off x="2000249" y="2060957"/>
              <a:ext cx="3148221" cy="0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2 40">
              <a:extLst>
                <a:ext uri="{FF2B5EF4-FFF2-40B4-BE49-F238E27FC236}">
                  <a16:creationId xmlns:a16="http://schemas.microsoft.com/office/drawing/2014/main" id="{A1FDF977-0CFE-7480-3CA5-85771DF1B5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09774" y="2051432"/>
              <a:ext cx="0" cy="540000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AA0FE0ED-FAB7-C878-5352-14595FA4E79D}"/>
              </a:ext>
            </a:extLst>
          </p:cNvPr>
          <p:cNvSpPr txBox="1"/>
          <p:nvPr/>
        </p:nvSpPr>
        <p:spPr>
          <a:xfrm>
            <a:off x="1019381" y="4135030"/>
            <a:ext cx="32571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Hospital database</a:t>
            </a: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F5D0F714-53E5-10A8-A7D5-58FA0EDBC930}"/>
              </a:ext>
            </a:extLst>
          </p:cNvPr>
          <p:cNvSpPr txBox="1"/>
          <p:nvPr/>
        </p:nvSpPr>
        <p:spPr>
          <a:xfrm>
            <a:off x="4467432" y="5808013"/>
            <a:ext cx="32571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 physician</a:t>
            </a:r>
          </a:p>
        </p:txBody>
      </p:sp>
      <p:pic>
        <p:nvPicPr>
          <p:cNvPr id="50" name="Elemento grafico 49" descr="Elenco con riempimento a tinta unita">
            <a:extLst>
              <a:ext uri="{FF2B5EF4-FFF2-40B4-BE49-F238E27FC236}">
                <a16:creationId xmlns:a16="http://schemas.microsoft.com/office/drawing/2014/main" id="{0B1FE283-74D5-0C0C-F810-7597E6A2AA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95313" y="1908557"/>
            <a:ext cx="914400" cy="914400"/>
          </a:xfrm>
          <a:prstGeom prst="rect">
            <a:avLst/>
          </a:prstGeom>
        </p:spPr>
      </p:pic>
      <p:pic>
        <p:nvPicPr>
          <p:cNvPr id="51" name="Elemento grafico 50" descr="Elenco con riempimento a tinta unita">
            <a:extLst>
              <a:ext uri="{FF2B5EF4-FFF2-40B4-BE49-F238E27FC236}">
                <a16:creationId xmlns:a16="http://schemas.microsoft.com/office/drawing/2014/main" id="{FF69014A-971B-E47C-706C-92952F331B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95313" y="4906695"/>
            <a:ext cx="914400" cy="914400"/>
          </a:xfrm>
          <a:prstGeom prst="rect">
            <a:avLst/>
          </a:prstGeom>
        </p:spPr>
      </p:pic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9C16311A-8C4F-F369-6674-FBED7394520A}"/>
              </a:ext>
            </a:extLst>
          </p:cNvPr>
          <p:cNvSpPr txBox="1"/>
          <p:nvPr/>
        </p:nvSpPr>
        <p:spPr>
          <a:xfrm>
            <a:off x="8752513" y="1951305"/>
            <a:ext cx="26089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Automatic extraction</a:t>
            </a: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D3C8371B-64B5-67D9-2372-EC4F83D7EA1B}"/>
              </a:ext>
            </a:extLst>
          </p:cNvPr>
          <p:cNvSpPr txBox="1"/>
          <p:nvPr/>
        </p:nvSpPr>
        <p:spPr>
          <a:xfrm>
            <a:off x="8752513" y="4948396"/>
            <a:ext cx="26089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Manual </a:t>
            </a:r>
          </a:p>
          <a:p>
            <a:pPr marL="0" lvl="1" algn="ctr"/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extraction</a:t>
            </a:r>
          </a:p>
        </p:txBody>
      </p:sp>
      <p:sp>
        <p:nvSpPr>
          <p:cNvPr id="54" name="Freccia bidirezionale verticale 53">
            <a:extLst>
              <a:ext uri="{FF2B5EF4-FFF2-40B4-BE49-F238E27FC236}">
                <a16:creationId xmlns:a16="http://schemas.microsoft.com/office/drawing/2014/main" id="{CD65274D-92EF-13CC-E81B-223CA3617DC1}"/>
              </a:ext>
            </a:extLst>
          </p:cNvPr>
          <p:cNvSpPr/>
          <p:nvPr/>
        </p:nvSpPr>
        <p:spPr>
          <a:xfrm>
            <a:off x="9868893" y="3134003"/>
            <a:ext cx="295275" cy="1443920"/>
          </a:xfrm>
          <a:prstGeom prst="upDownArrow">
            <a:avLst/>
          </a:prstGeom>
          <a:solidFill>
            <a:srgbClr val="FF6666"/>
          </a:solidFill>
          <a:ln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48846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Specific</a:t>
            </a:r>
            <a:r>
              <a:rPr lang="it-IT" dirty="0"/>
              <a:t> </a:t>
            </a:r>
            <a:r>
              <a:rPr lang="it-IT" dirty="0" err="1"/>
              <a:t>Objectives</a:t>
            </a:r>
            <a:r>
              <a:rPr lang="it-IT" dirty="0"/>
              <a:t> 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Separately for </a:t>
            </a:r>
            <a:r>
              <a:rPr lang="en-US" b="1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b="1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construct a database containing the relevant information to study the propensity to hospitalization.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 a multivariable model estimating the probability of hospitalization.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provide EDs with an adjusted comparison of the propensity to hospitalization.</a:t>
            </a: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E493E82F-37D4-CF9D-E1BD-A421B1ECD114}"/>
              </a:ext>
            </a:extLst>
          </p:cNvPr>
          <p:cNvSpPr/>
          <p:nvPr/>
        </p:nvSpPr>
        <p:spPr>
          <a:xfrm>
            <a:off x="467430" y="3461544"/>
            <a:ext cx="9057570" cy="1076325"/>
          </a:xfrm>
          <a:prstGeom prst="roundRect">
            <a:avLst/>
          </a:prstGeom>
          <a:noFill/>
          <a:ln w="28575"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7021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Models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Problematic features of the data:</a:t>
            </a:r>
          </a:p>
          <a:p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Missing values for tests/exams not performed</a:t>
            </a:r>
          </a:p>
          <a:p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 of factors may depend on the underlying disease, which may not be clear at ED discharge</a:t>
            </a:r>
          </a:p>
          <a:p>
            <a:endParaRPr lang="en-US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Traditional regression models are not suited to the task</a:t>
            </a:r>
          </a:p>
          <a:p>
            <a:endParaRPr lang="en-US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nettore 2 4">
            <a:extLst>
              <a:ext uri="{FF2B5EF4-FFF2-40B4-BE49-F238E27FC236}">
                <a16:creationId xmlns:a16="http://schemas.microsoft.com/office/drawing/2014/main" id="{709B6160-6A07-0BA9-3AAB-9FA3F6AA5AC0}"/>
              </a:ext>
            </a:extLst>
          </p:cNvPr>
          <p:cNvCxnSpPr>
            <a:cxnSpLocks/>
          </p:cNvCxnSpPr>
          <p:nvPr/>
        </p:nvCxnSpPr>
        <p:spPr>
          <a:xfrm>
            <a:off x="4390985" y="4673200"/>
            <a:ext cx="0" cy="822626"/>
          </a:xfrm>
          <a:prstGeom prst="straightConnector1">
            <a:avLst/>
          </a:prstGeom>
          <a:ln w="28575">
            <a:solidFill>
              <a:srgbClr val="FF66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D8EA613-A1E6-4A33-AC76-3FD75380514E}"/>
              </a:ext>
            </a:extLst>
          </p:cNvPr>
          <p:cNvSpPr txBox="1"/>
          <p:nvPr/>
        </p:nvSpPr>
        <p:spPr>
          <a:xfrm>
            <a:off x="2954025" y="5495826"/>
            <a:ext cx="28739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sz="28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 trees</a:t>
            </a:r>
          </a:p>
        </p:txBody>
      </p:sp>
    </p:spTree>
    <p:extLst>
      <p:ext uri="{BB962C8B-B14F-4D97-AF65-F5344CB8AC3E}">
        <p14:creationId xmlns:p14="http://schemas.microsoft.com/office/powerpoint/2010/main" val="2471915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230F958-35B5-C6AD-F36E-B747FBD4E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Use Case 1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6BAEADB-2BC3-DC9F-763A-0465694797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338" y="1690688"/>
            <a:ext cx="10712266" cy="4351338"/>
          </a:xfrm>
        </p:spPr>
        <p:txBody>
          <a:bodyPr/>
          <a:lstStyle/>
          <a:p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Goal: to compare the propensity to hospitalize across the participating EDs </a:t>
            </a:r>
            <a:endParaRPr lang="en-US" dirty="0"/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9C2AC2CA-0259-3929-2E4C-B0C76EB5AF2F}"/>
              </a:ext>
            </a:extLst>
          </p:cNvPr>
          <p:cNvGrpSpPr/>
          <p:nvPr/>
        </p:nvGrpSpPr>
        <p:grpSpPr>
          <a:xfrm>
            <a:off x="4594768" y="3487403"/>
            <a:ext cx="1215711" cy="1934969"/>
            <a:chOff x="1799850" y="3250227"/>
            <a:chExt cx="1215711" cy="1934969"/>
          </a:xfrm>
        </p:grpSpPr>
        <p:cxnSp>
          <p:nvCxnSpPr>
            <p:cNvPr id="5" name="Connettore 2 4">
              <a:extLst>
                <a:ext uri="{FF2B5EF4-FFF2-40B4-BE49-F238E27FC236}">
                  <a16:creationId xmlns:a16="http://schemas.microsoft.com/office/drawing/2014/main" id="{9F1DCEC8-9F7E-78B5-EC8F-C6B514C328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99850" y="3250227"/>
              <a:ext cx="1215711" cy="970943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ttore 2 5">
              <a:extLst>
                <a:ext uri="{FF2B5EF4-FFF2-40B4-BE49-F238E27FC236}">
                  <a16:creationId xmlns:a16="http://schemas.microsoft.com/office/drawing/2014/main" id="{8FC9996A-99C4-3551-F532-4E331236571A}"/>
                </a:ext>
              </a:extLst>
            </p:cNvPr>
            <p:cNvCxnSpPr>
              <a:cxnSpLocks/>
            </p:cNvCxnSpPr>
            <p:nvPr/>
          </p:nvCxnSpPr>
          <p:spPr>
            <a:xfrm>
              <a:off x="1801886" y="4213196"/>
              <a:ext cx="1157969" cy="972000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089DEEF1-D411-446C-CB5E-460E88BC77DB}"/>
              </a:ext>
            </a:extLst>
          </p:cNvPr>
          <p:cNvGrpSpPr/>
          <p:nvPr/>
        </p:nvGrpSpPr>
        <p:grpSpPr>
          <a:xfrm>
            <a:off x="6073038" y="2928931"/>
            <a:ext cx="1441616" cy="992056"/>
            <a:chOff x="2742526" y="739935"/>
            <a:chExt cx="1208502" cy="992056"/>
          </a:xfrm>
        </p:grpSpPr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25B24103-9983-0579-B22F-E9F2438A5729}"/>
                </a:ext>
              </a:extLst>
            </p:cNvPr>
            <p:cNvSpPr txBox="1"/>
            <p:nvPr/>
          </p:nvSpPr>
          <p:spPr>
            <a:xfrm>
              <a:off x="2742526" y="1362659"/>
              <a:ext cx="1208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 admission</a:t>
              </a:r>
            </a:p>
          </p:txBody>
        </p:sp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FB6D0969-2DD7-77B6-A51B-6CF041CFF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6505" y="739935"/>
              <a:ext cx="685800" cy="685800"/>
            </a:xfrm>
            <a:prstGeom prst="rect">
              <a:avLst/>
            </a:prstGeom>
          </p:spPr>
        </p:pic>
      </p:grp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AA19ED24-EB16-A652-FD61-7534B2AB9374}"/>
              </a:ext>
            </a:extLst>
          </p:cNvPr>
          <p:cNvCxnSpPr>
            <a:cxnSpLocks/>
          </p:cNvCxnSpPr>
          <p:nvPr/>
        </p:nvCxnSpPr>
        <p:spPr>
          <a:xfrm flipV="1">
            <a:off x="2824559" y="4467378"/>
            <a:ext cx="577970" cy="3511"/>
          </a:xfrm>
          <a:prstGeom prst="straightConnector1">
            <a:avLst/>
          </a:prstGeom>
          <a:ln w="28575">
            <a:solidFill>
              <a:srgbClr val="FF66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A743641F-7432-5C05-B925-EAF295A41AC3}"/>
              </a:ext>
            </a:extLst>
          </p:cNvPr>
          <p:cNvGrpSpPr/>
          <p:nvPr/>
        </p:nvGrpSpPr>
        <p:grpSpPr>
          <a:xfrm>
            <a:off x="1847443" y="4181063"/>
            <a:ext cx="992038" cy="870145"/>
            <a:chOff x="871083" y="3963997"/>
            <a:chExt cx="992038" cy="870145"/>
          </a:xfrm>
        </p:grpSpPr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5FCD2F4B-F442-7134-7F0D-06F4370A3AC1}"/>
                </a:ext>
              </a:extLst>
            </p:cNvPr>
            <p:cNvSpPr txBox="1"/>
            <p:nvPr/>
          </p:nvSpPr>
          <p:spPr>
            <a:xfrm>
              <a:off x="871083" y="4464810"/>
              <a:ext cx="9920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Patient</a:t>
              </a:r>
            </a:p>
          </p:txBody>
        </p: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3A3BC69F-8E5E-1E99-8FE9-96007704C4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797" y="3963997"/>
              <a:ext cx="457200" cy="457200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A8964D0C-77D3-5541-4929-42D9B3ABA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4361" y="4004706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Gruppo 14">
            <a:extLst>
              <a:ext uri="{FF2B5EF4-FFF2-40B4-BE49-F238E27FC236}">
                <a16:creationId xmlns:a16="http://schemas.microsoft.com/office/drawing/2014/main" id="{3499CFDB-D124-FDE9-1503-CC823AC8B136}"/>
              </a:ext>
            </a:extLst>
          </p:cNvPr>
          <p:cNvGrpSpPr/>
          <p:nvPr/>
        </p:nvGrpSpPr>
        <p:grpSpPr>
          <a:xfrm>
            <a:off x="6214908" y="4843871"/>
            <a:ext cx="1224948" cy="1055132"/>
            <a:chOff x="3324402" y="4935344"/>
            <a:chExt cx="1224948" cy="1055132"/>
          </a:xfrm>
        </p:grpSpPr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49364D7D-1AB5-3772-7078-BE185D922929}"/>
                </a:ext>
              </a:extLst>
            </p:cNvPr>
            <p:cNvSpPr txBox="1"/>
            <p:nvPr/>
          </p:nvSpPr>
          <p:spPr>
            <a:xfrm>
              <a:off x="3324402" y="5621144"/>
              <a:ext cx="1224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Discharge</a:t>
              </a:r>
            </a:p>
          </p:txBody>
        </p:sp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878595C2-C759-DED6-7E0D-2A9EC69F0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3976" y="4935344"/>
              <a:ext cx="685800" cy="685800"/>
            </a:xfrm>
            <a:prstGeom prst="rect">
              <a:avLst/>
            </a:prstGeom>
          </p:spPr>
        </p:pic>
      </p:grp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7A76791D-AAFB-AAF1-AE60-8CB9F9E94FCC}"/>
              </a:ext>
            </a:extLst>
          </p:cNvPr>
          <p:cNvGrpSpPr/>
          <p:nvPr/>
        </p:nvGrpSpPr>
        <p:grpSpPr>
          <a:xfrm>
            <a:off x="3624043" y="4025705"/>
            <a:ext cx="685800" cy="1009511"/>
            <a:chOff x="2478732" y="3487225"/>
            <a:chExt cx="685800" cy="1009511"/>
          </a:xfrm>
        </p:grpSpPr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0B0FC762-1998-D69A-2106-9D2ABE648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8732" y="3487225"/>
              <a:ext cx="685800" cy="685800"/>
            </a:xfrm>
            <a:prstGeom prst="rect">
              <a:avLst/>
            </a:prstGeom>
          </p:spPr>
        </p:pic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A2C4339F-0AE0-D44A-CDFA-778B298FA433}"/>
                </a:ext>
              </a:extLst>
            </p:cNvPr>
            <p:cNvSpPr txBox="1"/>
            <p:nvPr/>
          </p:nvSpPr>
          <p:spPr>
            <a:xfrm>
              <a:off x="2493832" y="4127404"/>
              <a:ext cx="65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ED</a:t>
              </a:r>
            </a:p>
          </p:txBody>
        </p:sp>
      </p:grpSp>
      <p:pic>
        <p:nvPicPr>
          <p:cNvPr id="21" name="Immagine 20">
            <a:extLst>
              <a:ext uri="{FF2B5EF4-FFF2-40B4-BE49-F238E27FC236}">
                <a16:creationId xmlns:a16="http://schemas.microsoft.com/office/drawing/2014/main" id="{A43F653B-6BC4-FF56-7FFA-AA56D51E93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56273" y="4042187"/>
            <a:ext cx="734954" cy="734952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6130763F-A83F-0644-D232-AEE0106208B6}"/>
              </a:ext>
            </a:extLst>
          </p:cNvPr>
          <p:cNvSpPr txBox="1"/>
          <p:nvPr/>
        </p:nvSpPr>
        <p:spPr>
          <a:xfrm>
            <a:off x="4780688" y="4265317"/>
            <a:ext cx="1282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Observed</a:t>
            </a:r>
          </a:p>
        </p:txBody>
      </p: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16712A2D-B156-61F4-0606-F7034CB31AD9}"/>
              </a:ext>
            </a:extLst>
          </p:cNvPr>
          <p:cNvGrpSpPr/>
          <p:nvPr/>
        </p:nvGrpSpPr>
        <p:grpSpPr>
          <a:xfrm>
            <a:off x="7676891" y="3480105"/>
            <a:ext cx="1215711" cy="1934969"/>
            <a:chOff x="1799850" y="3250227"/>
            <a:chExt cx="1215711" cy="1934969"/>
          </a:xfrm>
        </p:grpSpPr>
        <p:cxnSp>
          <p:nvCxnSpPr>
            <p:cNvPr id="32" name="Connettore 2 31">
              <a:extLst>
                <a:ext uri="{FF2B5EF4-FFF2-40B4-BE49-F238E27FC236}">
                  <a16:creationId xmlns:a16="http://schemas.microsoft.com/office/drawing/2014/main" id="{E2DA07BB-BB5B-4B78-E484-A0BFA881355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99850" y="3250227"/>
              <a:ext cx="1215711" cy="970943"/>
            </a:xfrm>
            <a:prstGeom prst="straightConnector1">
              <a:avLst/>
            </a:prstGeom>
            <a:ln w="28575">
              <a:solidFill>
                <a:srgbClr val="7BA7A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2 32">
              <a:extLst>
                <a:ext uri="{FF2B5EF4-FFF2-40B4-BE49-F238E27FC236}">
                  <a16:creationId xmlns:a16="http://schemas.microsoft.com/office/drawing/2014/main" id="{D17D31F0-179E-2DED-E28B-05387DFFE3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57592" y="4213196"/>
              <a:ext cx="1157969" cy="972000"/>
            </a:xfrm>
            <a:prstGeom prst="straightConnector1">
              <a:avLst/>
            </a:prstGeom>
            <a:ln w="28575">
              <a:solidFill>
                <a:srgbClr val="7BA7A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F3DFA37-EF9F-E992-A60A-DBE51CC66EE7}"/>
              </a:ext>
            </a:extLst>
          </p:cNvPr>
          <p:cNvSpPr txBox="1"/>
          <p:nvPr/>
        </p:nvSpPr>
        <p:spPr>
          <a:xfrm>
            <a:off x="8902942" y="4753219"/>
            <a:ext cx="1441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Statistical model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88325226-8A16-1E3F-622F-5BD399464FB7}"/>
              </a:ext>
            </a:extLst>
          </p:cNvPr>
          <p:cNvSpPr txBox="1"/>
          <p:nvPr/>
        </p:nvSpPr>
        <p:spPr>
          <a:xfrm>
            <a:off x="7402735" y="4265317"/>
            <a:ext cx="1282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7BA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Expected</a:t>
            </a:r>
          </a:p>
        </p:txBody>
      </p:sp>
    </p:spTree>
    <p:extLst>
      <p:ext uri="{BB962C8B-B14F-4D97-AF65-F5344CB8AC3E}">
        <p14:creationId xmlns:p14="http://schemas.microsoft.com/office/powerpoint/2010/main" val="198928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Specific</a:t>
            </a:r>
            <a:r>
              <a:rPr lang="it-IT" dirty="0"/>
              <a:t> </a:t>
            </a:r>
            <a:r>
              <a:rPr lang="it-IT" dirty="0" err="1"/>
              <a:t>Objectives</a:t>
            </a:r>
            <a:r>
              <a:rPr lang="it-IT" dirty="0"/>
              <a:t>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Separately for </a:t>
            </a:r>
            <a:r>
              <a:rPr lang="en-US" b="1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b="1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construct a database containing the relevant information to study the propensity to hospitalization.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 a multivariable model estimating the probability of hospitalization.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provide EDs with an adjusted comparison of the propensity to hospitalization.</a:t>
            </a:r>
          </a:p>
          <a:p>
            <a:pPr marL="514350" indent="-514350">
              <a:buFont typeface="+mj-lt"/>
              <a:buAutoNum type="arabicPeriod"/>
            </a:pPr>
            <a:endParaRPr lang="it-IT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E493E82F-37D4-CF9D-E1BD-A421B1ECD114}"/>
              </a:ext>
            </a:extLst>
          </p:cNvPr>
          <p:cNvSpPr/>
          <p:nvPr/>
        </p:nvSpPr>
        <p:spPr>
          <a:xfrm>
            <a:off x="467430" y="4604544"/>
            <a:ext cx="9057570" cy="1076325"/>
          </a:xfrm>
          <a:prstGeom prst="roundRect">
            <a:avLst/>
          </a:prstGeom>
          <a:noFill/>
          <a:ln w="28575"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9731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Standardized</a:t>
            </a:r>
            <a:r>
              <a:rPr lang="it-IT" dirty="0"/>
              <a:t> </a:t>
            </a:r>
            <a:r>
              <a:rPr lang="it-IT" dirty="0" err="1"/>
              <a:t>Hospitalization</a:t>
            </a:r>
            <a:r>
              <a:rPr lang="it-IT" dirty="0"/>
              <a:t> Rate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6177FEC-FB49-9B57-AA12-4B899EE080B6}"/>
              </a:ext>
            </a:extLst>
          </p:cNvPr>
          <p:cNvSpPr/>
          <p:nvPr/>
        </p:nvSpPr>
        <p:spPr>
          <a:xfrm>
            <a:off x="543337" y="2673351"/>
            <a:ext cx="10999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SHR =</a:t>
            </a:r>
            <a:endParaRPr lang="it-IT" sz="24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E026AD47-5098-6621-56AD-E5FB07D72EC1}"/>
              </a:ext>
            </a:extLst>
          </p:cNvPr>
          <p:cNvSpPr/>
          <p:nvPr/>
        </p:nvSpPr>
        <p:spPr>
          <a:xfrm>
            <a:off x="1652048" y="2448566"/>
            <a:ext cx="51844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Observed number of hospitalizations</a:t>
            </a:r>
            <a:endParaRPr lang="it-IT" sz="24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EAC8433-73EB-6E04-9B53-891956BBCE62}"/>
              </a:ext>
            </a:extLst>
          </p:cNvPr>
          <p:cNvSpPr/>
          <p:nvPr/>
        </p:nvSpPr>
        <p:spPr>
          <a:xfrm>
            <a:off x="1652048" y="2898136"/>
            <a:ext cx="5133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Expected number of hospitalizations</a:t>
            </a:r>
            <a:endParaRPr lang="it-IT" sz="24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5A0DC30C-C371-B2BD-2D1B-85CD1C0A7DD7}"/>
              </a:ext>
            </a:extLst>
          </p:cNvPr>
          <p:cNvCxnSpPr>
            <a:cxnSpLocks/>
          </p:cNvCxnSpPr>
          <p:nvPr/>
        </p:nvCxnSpPr>
        <p:spPr>
          <a:xfrm>
            <a:off x="1677696" y="2904183"/>
            <a:ext cx="5107488" cy="6048"/>
          </a:xfrm>
          <a:prstGeom prst="line">
            <a:avLst/>
          </a:prstGeom>
          <a:ln w="19050">
            <a:solidFill>
              <a:srgbClr val="5E77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tangolo 15">
            <a:extLst>
              <a:ext uri="{FF2B5EF4-FFF2-40B4-BE49-F238E27FC236}">
                <a16:creationId xmlns:a16="http://schemas.microsoft.com/office/drawing/2014/main" id="{72881897-5C79-3C78-5095-375689F5E780}"/>
              </a:ext>
            </a:extLst>
          </p:cNvPr>
          <p:cNvSpPr/>
          <p:nvPr/>
        </p:nvSpPr>
        <p:spPr>
          <a:xfrm>
            <a:off x="403243" y="3823754"/>
            <a:ext cx="62744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&gt;1 → More hospitalizations than expected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&lt;1 → Less hospitalizations than expected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 → Hospitalization rate as expected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Gruppo 33">
            <a:extLst>
              <a:ext uri="{FF2B5EF4-FFF2-40B4-BE49-F238E27FC236}">
                <a16:creationId xmlns:a16="http://schemas.microsoft.com/office/drawing/2014/main" id="{E80CC2D1-2214-D809-D27E-A6A91576ABC8}"/>
              </a:ext>
            </a:extLst>
          </p:cNvPr>
          <p:cNvGrpSpPr/>
          <p:nvPr/>
        </p:nvGrpSpPr>
        <p:grpSpPr>
          <a:xfrm>
            <a:off x="7896225" y="1517988"/>
            <a:ext cx="3524250" cy="4796594"/>
            <a:chOff x="8372475" y="1517988"/>
            <a:chExt cx="3524250" cy="4796594"/>
          </a:xfrm>
        </p:grpSpPr>
        <p:sp>
          <p:nvSpPr>
            <p:cNvPr id="7" name="CasellaDiTesto 26">
              <a:extLst>
                <a:ext uri="{FF2B5EF4-FFF2-40B4-BE49-F238E27FC236}">
                  <a16:creationId xmlns:a16="http://schemas.microsoft.com/office/drawing/2014/main" id="{A679320F-861E-BBFD-C3F0-932F66F082C4}"/>
                </a:ext>
              </a:extLst>
            </p:cNvPr>
            <p:cNvSpPr txBox="1"/>
            <p:nvPr/>
          </p:nvSpPr>
          <p:spPr>
            <a:xfrm>
              <a:off x="10350731" y="5897537"/>
              <a:ext cx="1384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t-I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t-IT" sz="800" dirty="0" err="1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Hospitalization</a:t>
              </a:r>
              <a:r>
                <a:rPr lang="it-IT" sz="800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rate </a:t>
              </a:r>
            </a:p>
            <a:p>
              <a:pPr algn="r"/>
              <a:r>
                <a:rPr lang="it-IT" sz="800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HIGHER </a:t>
              </a:r>
              <a:r>
                <a:rPr lang="it-IT" sz="800" dirty="0" err="1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</a:t>
              </a:r>
              <a:r>
                <a:rPr lang="it-IT" sz="800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expected</a:t>
              </a:r>
              <a:endParaRPr lang="en-GB" sz="8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CasellaDiTesto 26">
              <a:extLst>
                <a:ext uri="{FF2B5EF4-FFF2-40B4-BE49-F238E27FC236}">
                  <a16:creationId xmlns:a16="http://schemas.microsoft.com/office/drawing/2014/main" id="{2C8A184A-B440-006F-E2FB-46377304D555}"/>
                </a:ext>
              </a:extLst>
            </p:cNvPr>
            <p:cNvSpPr txBox="1"/>
            <p:nvPr/>
          </p:nvSpPr>
          <p:spPr>
            <a:xfrm>
              <a:off x="8468711" y="5896122"/>
              <a:ext cx="1284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t-I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800" dirty="0" err="1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Hospitalization</a:t>
              </a:r>
              <a:r>
                <a:rPr lang="it-IT" sz="800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rate </a:t>
              </a:r>
            </a:p>
            <a:p>
              <a:r>
                <a:rPr lang="it-IT" sz="800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LOWER </a:t>
              </a:r>
              <a:r>
                <a:rPr lang="it-IT" sz="800" dirty="0" err="1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</a:t>
              </a:r>
              <a:r>
                <a:rPr lang="it-IT" sz="800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expected</a:t>
              </a:r>
              <a:endParaRPr lang="en-GB" sz="8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" name="Gruppo 3">
              <a:extLst>
                <a:ext uri="{FF2B5EF4-FFF2-40B4-BE49-F238E27FC236}">
                  <a16:creationId xmlns:a16="http://schemas.microsoft.com/office/drawing/2014/main" id="{3ABF0347-FFB5-D85B-B114-1B7365820132}"/>
                </a:ext>
              </a:extLst>
            </p:cNvPr>
            <p:cNvGrpSpPr/>
            <p:nvPr/>
          </p:nvGrpSpPr>
          <p:grpSpPr>
            <a:xfrm>
              <a:off x="8372475" y="1517988"/>
              <a:ext cx="3524250" cy="4796594"/>
              <a:chOff x="8439807" y="1418897"/>
              <a:chExt cx="3524250" cy="4796594"/>
            </a:xfrm>
          </p:grpSpPr>
          <p:sp>
            <p:nvSpPr>
              <p:cNvPr id="6" name="Rombo 5">
                <a:extLst>
                  <a:ext uri="{FF2B5EF4-FFF2-40B4-BE49-F238E27FC236}">
                    <a16:creationId xmlns:a16="http://schemas.microsoft.com/office/drawing/2014/main" id="{F9BA7E17-220E-5547-B155-34DF453584CE}"/>
                  </a:ext>
                </a:extLst>
              </p:cNvPr>
              <p:cNvSpPr/>
              <p:nvPr/>
            </p:nvSpPr>
            <p:spPr>
              <a:xfrm flipH="1">
                <a:off x="10546119" y="2394122"/>
                <a:ext cx="45719" cy="69850"/>
              </a:xfrm>
              <a:prstGeom prst="diamon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800" b="0" i="0" u="none" strike="noStrike" kern="1200" cap="none" spc="0" normalizeH="0" baseline="0" noProof="0">
                  <a:ln>
                    <a:solidFill>
                      <a:sysClr val="windowText" lastClr="00000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8" name="Connettore diritto 7">
                <a:extLst>
                  <a:ext uri="{FF2B5EF4-FFF2-40B4-BE49-F238E27FC236}">
                    <a16:creationId xmlns:a16="http://schemas.microsoft.com/office/drawing/2014/main" id="{1C57FEC6-030D-F7D8-DB7D-3B7B4068E71D}"/>
                  </a:ext>
                </a:extLst>
              </p:cNvPr>
              <p:cNvCxnSpPr/>
              <p:nvPr/>
            </p:nvCxnSpPr>
            <p:spPr>
              <a:xfrm>
                <a:off x="10138055" y="1690149"/>
                <a:ext cx="0" cy="4109545"/>
              </a:xfrm>
              <a:prstGeom prst="line">
                <a:avLst/>
              </a:prstGeom>
              <a:ln>
                <a:solidFill>
                  <a:srgbClr val="FF66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ttore diritto 13">
                <a:extLst>
                  <a:ext uri="{FF2B5EF4-FFF2-40B4-BE49-F238E27FC236}">
                    <a16:creationId xmlns:a16="http://schemas.microsoft.com/office/drawing/2014/main" id="{BE0A8ADC-E8F5-61CD-7DA0-1EBD5807791B}"/>
                  </a:ext>
                </a:extLst>
              </p:cNvPr>
              <p:cNvCxnSpPr/>
              <p:nvPr/>
            </p:nvCxnSpPr>
            <p:spPr>
              <a:xfrm>
                <a:off x="10379793" y="2425872"/>
                <a:ext cx="37837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Connettore diritto 16">
                <a:extLst>
                  <a:ext uri="{FF2B5EF4-FFF2-40B4-BE49-F238E27FC236}">
                    <a16:creationId xmlns:a16="http://schemas.microsoft.com/office/drawing/2014/main" id="{3419BD5E-7404-FD0D-6757-CC95249FB651}"/>
                  </a:ext>
                </a:extLst>
              </p:cNvPr>
              <p:cNvCxnSpPr/>
              <p:nvPr/>
            </p:nvCxnSpPr>
            <p:spPr>
              <a:xfrm>
                <a:off x="9686110" y="3560990"/>
                <a:ext cx="37837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" name="Rombo 17">
                <a:extLst>
                  <a:ext uri="{FF2B5EF4-FFF2-40B4-BE49-F238E27FC236}">
                    <a16:creationId xmlns:a16="http://schemas.microsoft.com/office/drawing/2014/main" id="{E660542C-CB48-0355-FCEE-9D399268351E}"/>
                  </a:ext>
                </a:extLst>
              </p:cNvPr>
              <p:cNvSpPr/>
              <p:nvPr/>
            </p:nvSpPr>
            <p:spPr>
              <a:xfrm flipH="1">
                <a:off x="9852436" y="3529240"/>
                <a:ext cx="45719" cy="69850"/>
              </a:xfrm>
              <a:prstGeom prst="diamon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800" b="0" i="0" u="none" strike="noStrike" kern="1200" cap="none" spc="0" normalizeH="0" baseline="0" noProof="0">
                  <a:ln>
                    <a:solidFill>
                      <a:sysClr val="windowText" lastClr="00000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9" name="Connettore diritto 18">
                <a:extLst>
                  <a:ext uri="{FF2B5EF4-FFF2-40B4-BE49-F238E27FC236}">
                    <a16:creationId xmlns:a16="http://schemas.microsoft.com/office/drawing/2014/main" id="{FF4AEC42-C615-CAC1-84D3-916FC01C6CC7}"/>
                  </a:ext>
                </a:extLst>
              </p:cNvPr>
              <p:cNvCxnSpPr/>
              <p:nvPr/>
            </p:nvCxnSpPr>
            <p:spPr>
              <a:xfrm>
                <a:off x="10001421" y="4696107"/>
                <a:ext cx="37837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Rombo 19">
                <a:extLst>
                  <a:ext uri="{FF2B5EF4-FFF2-40B4-BE49-F238E27FC236}">
                    <a16:creationId xmlns:a16="http://schemas.microsoft.com/office/drawing/2014/main" id="{BC34EF4B-5BB1-A3BD-B4B0-E1C0C69EFE58}"/>
                  </a:ext>
                </a:extLst>
              </p:cNvPr>
              <p:cNvSpPr/>
              <p:nvPr/>
            </p:nvSpPr>
            <p:spPr>
              <a:xfrm flipH="1">
                <a:off x="10167747" y="4664357"/>
                <a:ext cx="45719" cy="69850"/>
              </a:xfrm>
              <a:prstGeom prst="diamond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800" b="0" i="0" u="none" strike="noStrike" kern="1200" cap="none" spc="0" normalizeH="0" baseline="0" noProof="0">
                  <a:ln>
                    <a:solidFill>
                      <a:sysClr val="windowText" lastClr="00000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CasellaDiTesto 20">
                <a:extLst>
                  <a:ext uri="{FF2B5EF4-FFF2-40B4-BE49-F238E27FC236}">
                    <a16:creationId xmlns:a16="http://schemas.microsoft.com/office/drawing/2014/main" id="{C8CF63D5-DFEE-07DD-E086-987002DC5F07}"/>
                  </a:ext>
                </a:extLst>
              </p:cNvPr>
              <p:cNvSpPr txBox="1"/>
              <p:nvPr/>
            </p:nvSpPr>
            <p:spPr>
              <a:xfrm>
                <a:off x="8582526" y="2241206"/>
                <a:ext cx="6936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666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ED 1</a:t>
                </a:r>
              </a:p>
            </p:txBody>
          </p:sp>
          <p:sp>
            <p:nvSpPr>
              <p:cNvPr id="22" name="CasellaDiTesto 21">
                <a:extLst>
                  <a:ext uri="{FF2B5EF4-FFF2-40B4-BE49-F238E27FC236}">
                    <a16:creationId xmlns:a16="http://schemas.microsoft.com/office/drawing/2014/main" id="{5C773396-DFF1-9297-552A-11535691CA6C}"/>
                  </a:ext>
                </a:extLst>
              </p:cNvPr>
              <p:cNvSpPr txBox="1"/>
              <p:nvPr/>
            </p:nvSpPr>
            <p:spPr>
              <a:xfrm>
                <a:off x="8582526" y="3376324"/>
                <a:ext cx="6936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666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ED 2</a:t>
                </a:r>
              </a:p>
            </p:txBody>
          </p:sp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26BAB0C4-DCB8-3267-70E8-01465530FA01}"/>
                  </a:ext>
                </a:extLst>
              </p:cNvPr>
              <p:cNvSpPr txBox="1"/>
              <p:nvPr/>
            </p:nvSpPr>
            <p:spPr>
              <a:xfrm>
                <a:off x="8582526" y="4516697"/>
                <a:ext cx="6936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666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ED 3</a:t>
                </a:r>
              </a:p>
            </p:txBody>
          </p:sp>
          <p:sp>
            <p:nvSpPr>
              <p:cNvPr id="24" name="Rettangolo 23">
                <a:extLst>
                  <a:ext uri="{FF2B5EF4-FFF2-40B4-BE49-F238E27FC236}">
                    <a16:creationId xmlns:a16="http://schemas.microsoft.com/office/drawing/2014/main" id="{986A7F10-F2F8-BF8A-D86D-80BA8D573E79}"/>
                  </a:ext>
                </a:extLst>
              </p:cNvPr>
              <p:cNvSpPr/>
              <p:nvPr/>
            </p:nvSpPr>
            <p:spPr>
              <a:xfrm>
                <a:off x="8439807" y="1418897"/>
                <a:ext cx="3524250" cy="479659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t-IT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4AD3EC09-3E79-6675-AEEE-EF34170E459A}"/>
                </a:ext>
              </a:extLst>
            </p:cNvPr>
            <p:cNvCxnSpPr>
              <a:cxnSpLocks/>
            </p:cNvCxnSpPr>
            <p:nvPr/>
          </p:nvCxnSpPr>
          <p:spPr>
            <a:xfrm>
              <a:off x="8562975" y="5898467"/>
              <a:ext cx="3066637" cy="0"/>
            </a:xfrm>
            <a:prstGeom prst="line">
              <a:avLst/>
            </a:prstGeom>
            <a:ln>
              <a:solidFill>
                <a:srgbClr val="5E777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4550C6DC-B8ED-B062-CF18-DBC02EB421D4}"/>
                </a:ext>
              </a:extLst>
            </p:cNvPr>
            <p:cNvSpPr txBox="1"/>
            <p:nvPr/>
          </p:nvSpPr>
          <p:spPr>
            <a:xfrm>
              <a:off x="9915039" y="5912345"/>
              <a:ext cx="693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800" i="0" u="none" strike="noStrike" kern="1200" cap="none" spc="0" normalizeH="0" baseline="0" noProof="0" dirty="0">
                  <a:ln>
                    <a:noFill/>
                  </a:ln>
                  <a:solidFill>
                    <a:srgbClr val="FF6666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1688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Sample Size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participating EDs</a:t>
            </a:r>
          </a:p>
          <a:p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data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collection</a:t>
            </a:r>
            <a:endParaRPr lang="it-IT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middle-to-large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EDs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1,500 accesses/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endParaRPr lang="it-IT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2,000 accesses/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r>
              <a:rPr lang="it-IT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it-IT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endParaRPr lang="it-IT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928435A-D04A-1FD5-954E-661B7060C2B3}"/>
              </a:ext>
            </a:extLst>
          </p:cNvPr>
          <p:cNvSpPr txBox="1"/>
          <p:nvPr/>
        </p:nvSpPr>
        <p:spPr>
          <a:xfrm>
            <a:off x="1289145" y="5533816"/>
            <a:ext cx="3056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≈ 3,150 </a:t>
            </a:r>
            <a:r>
              <a:rPr lang="it-IT" sz="2400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/ED</a:t>
            </a:r>
            <a:endParaRPr lang="it-IT" sz="2400" dirty="0"/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B341DD41-0640-6378-04D7-C7B18599C787}"/>
              </a:ext>
            </a:extLst>
          </p:cNvPr>
          <p:cNvCxnSpPr>
            <a:cxnSpLocks/>
          </p:cNvCxnSpPr>
          <p:nvPr/>
        </p:nvCxnSpPr>
        <p:spPr>
          <a:xfrm flipH="1">
            <a:off x="3250586" y="4091141"/>
            <a:ext cx="704464" cy="771355"/>
          </a:xfrm>
          <a:prstGeom prst="straightConnector1">
            <a:avLst/>
          </a:prstGeom>
          <a:ln w="28575">
            <a:solidFill>
              <a:srgbClr val="FF66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C092EDF-EEA8-3DC6-A2AD-09D7FD661FD7}"/>
              </a:ext>
            </a:extLst>
          </p:cNvPr>
          <p:cNvSpPr txBox="1"/>
          <p:nvPr/>
        </p:nvSpPr>
        <p:spPr>
          <a:xfrm>
            <a:off x="212336" y="4964051"/>
            <a:ext cx="45787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it-IT" sz="2800" b="1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r>
              <a:rPr lang="it-IT" sz="28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&gt;90,000 </a:t>
            </a:r>
            <a:r>
              <a:rPr lang="it-IT" sz="2800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endParaRPr lang="it-IT" sz="2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67FE0053-9CC1-2A96-8754-D2EFCB967403}"/>
              </a:ext>
            </a:extLst>
          </p:cNvPr>
          <p:cNvCxnSpPr>
            <a:cxnSpLocks/>
          </p:cNvCxnSpPr>
          <p:nvPr/>
        </p:nvCxnSpPr>
        <p:spPr>
          <a:xfrm>
            <a:off x="5196563" y="4091140"/>
            <a:ext cx="704464" cy="771355"/>
          </a:xfrm>
          <a:prstGeom prst="straightConnector1">
            <a:avLst/>
          </a:prstGeom>
          <a:ln w="28575">
            <a:solidFill>
              <a:srgbClr val="FF66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09F3C0F-6150-4D1D-4C70-B933F26EB552}"/>
              </a:ext>
            </a:extLst>
          </p:cNvPr>
          <p:cNvSpPr txBox="1"/>
          <p:nvPr/>
        </p:nvSpPr>
        <p:spPr>
          <a:xfrm>
            <a:off x="5283007" y="4947868"/>
            <a:ext cx="45787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it-IT" sz="2800" b="1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r>
              <a:rPr lang="it-IT" sz="28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&gt;60,000 </a:t>
            </a:r>
            <a:r>
              <a:rPr lang="it-IT" sz="2800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endParaRPr lang="it-IT" sz="2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1D9E671-48A3-FCAF-1324-D454DD8AD201}"/>
              </a:ext>
            </a:extLst>
          </p:cNvPr>
          <p:cNvSpPr txBox="1"/>
          <p:nvPr/>
        </p:nvSpPr>
        <p:spPr>
          <a:xfrm>
            <a:off x="6044161" y="5544565"/>
            <a:ext cx="3056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≈ 2,250 </a:t>
            </a:r>
            <a:r>
              <a:rPr lang="it-IT" sz="2400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sz="2400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/ED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96580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9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C60B32-C280-EDF3-794C-7D23370BA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04</a:t>
            </a:r>
            <a:br>
              <a:rPr lang="it-IT" dirty="0"/>
            </a:br>
            <a:r>
              <a:rPr lang="it-IT" dirty="0"/>
              <a:t>Data Sharing</a:t>
            </a:r>
          </a:p>
        </p:txBody>
      </p:sp>
    </p:spTree>
    <p:extLst>
      <p:ext uri="{BB962C8B-B14F-4D97-AF65-F5344CB8AC3E}">
        <p14:creationId xmlns:p14="http://schemas.microsoft.com/office/powerpoint/2010/main" val="3373951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Data Sharing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7" y="1138238"/>
            <a:ext cx="10572337" cy="4351338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data FAIR (Findable, Accessible, Interoperable, Reusable) is one of the main objectives of </a:t>
            </a:r>
            <a:r>
              <a:rPr lang="en-US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eCREAM</a:t>
            </a:r>
            <a:endParaRPr lang="en-US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will be shared through the Medical Informatics Platform (MIP)</a:t>
            </a:r>
          </a:p>
        </p:txBody>
      </p:sp>
      <p:grpSp>
        <p:nvGrpSpPr>
          <p:cNvPr id="25" name="Gruppo 24">
            <a:extLst>
              <a:ext uri="{FF2B5EF4-FFF2-40B4-BE49-F238E27FC236}">
                <a16:creationId xmlns:a16="http://schemas.microsoft.com/office/drawing/2014/main" id="{BAF5178A-8456-945B-CF55-284271BCE090}"/>
              </a:ext>
            </a:extLst>
          </p:cNvPr>
          <p:cNvGrpSpPr/>
          <p:nvPr/>
        </p:nvGrpSpPr>
        <p:grpSpPr>
          <a:xfrm>
            <a:off x="537741" y="3181557"/>
            <a:ext cx="4827004" cy="3516893"/>
            <a:chOff x="1013991" y="3181557"/>
            <a:chExt cx="4827004" cy="3516893"/>
          </a:xfrm>
        </p:grpSpPr>
        <p:pic>
          <p:nvPicPr>
            <p:cNvPr id="4" name="Elemento grafico 3" descr="Elenco con riempimento a tinta unita">
              <a:extLst>
                <a:ext uri="{FF2B5EF4-FFF2-40B4-BE49-F238E27FC236}">
                  <a16:creationId xmlns:a16="http://schemas.microsoft.com/office/drawing/2014/main" id="{0D0B81ED-F99E-4CA1-38A9-B4DA2BB16B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62274" y="4392025"/>
              <a:ext cx="914400" cy="914400"/>
            </a:xfrm>
            <a:prstGeom prst="rect">
              <a:avLst/>
            </a:prstGeom>
          </p:spPr>
        </p:pic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B2394A4C-4997-8E84-588C-807B73A2E45E}"/>
                </a:ext>
              </a:extLst>
            </p:cNvPr>
            <p:cNvSpPr txBox="1"/>
            <p:nvPr/>
          </p:nvSpPr>
          <p:spPr>
            <a:xfrm>
              <a:off x="2124512" y="5306425"/>
              <a:ext cx="260897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algn="ctr"/>
              <a:r>
                <a:rPr lang="en-US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Restricted Data</a:t>
              </a:r>
            </a:p>
            <a:p>
              <a:pPr marL="0" lvl="1" algn="ctr"/>
              <a:r>
                <a:rPr lang="en-US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Collection</a:t>
              </a:r>
            </a:p>
          </p:txBody>
        </p:sp>
        <p:sp>
          <p:nvSpPr>
            <p:cNvPr id="7" name="Ovale 6">
              <a:extLst>
                <a:ext uri="{FF2B5EF4-FFF2-40B4-BE49-F238E27FC236}">
                  <a16:creationId xmlns:a16="http://schemas.microsoft.com/office/drawing/2014/main" id="{905B2A23-DE04-BE62-5501-55BBAF8CAA09}"/>
                </a:ext>
              </a:extLst>
            </p:cNvPr>
            <p:cNvSpPr/>
            <p:nvPr/>
          </p:nvSpPr>
          <p:spPr>
            <a:xfrm>
              <a:off x="2261969" y="4133849"/>
              <a:ext cx="2343150" cy="2028825"/>
            </a:xfrm>
            <a:prstGeom prst="ellipse">
              <a:avLst/>
            </a:prstGeom>
            <a:noFill/>
            <a:ln w="28575">
              <a:solidFill>
                <a:srgbClr val="FF6666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8C0E08ED-1FAC-C1B1-92FF-DA3D0EAC6664}"/>
                </a:ext>
              </a:extLst>
            </p:cNvPr>
            <p:cNvSpPr txBox="1"/>
            <p:nvPr/>
          </p:nvSpPr>
          <p:spPr>
            <a:xfrm>
              <a:off x="2696396" y="3695847"/>
              <a:ext cx="14933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66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Public</a:t>
              </a:r>
              <a:r>
                <a:rPr kumimoji="0" lang="it-IT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6666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MIP</a:t>
              </a:r>
            </a:p>
          </p:txBody>
        </p:sp>
        <p:cxnSp>
          <p:nvCxnSpPr>
            <p:cNvPr id="9" name="Connettore 2 8">
              <a:extLst>
                <a:ext uri="{FF2B5EF4-FFF2-40B4-BE49-F238E27FC236}">
                  <a16:creationId xmlns:a16="http://schemas.microsoft.com/office/drawing/2014/main" id="{067E4FCC-B4EA-9A40-8BB6-E28009E228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31338" y="3990975"/>
              <a:ext cx="539659" cy="506768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2 15">
              <a:extLst>
                <a:ext uri="{FF2B5EF4-FFF2-40B4-BE49-F238E27FC236}">
                  <a16:creationId xmlns:a16="http://schemas.microsoft.com/office/drawing/2014/main" id="{D2DF0C79-D768-D8B3-11B9-F6815F308FD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09319" y="3990975"/>
              <a:ext cx="539659" cy="506768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2 16">
              <a:extLst>
                <a:ext uri="{FF2B5EF4-FFF2-40B4-BE49-F238E27FC236}">
                  <a16:creationId xmlns:a16="http://schemas.microsoft.com/office/drawing/2014/main" id="{D577669A-C060-5495-0AD9-688E681F5305}"/>
                </a:ext>
              </a:extLst>
            </p:cNvPr>
            <p:cNvCxnSpPr>
              <a:cxnSpLocks/>
            </p:cNvCxnSpPr>
            <p:nvPr/>
          </p:nvCxnSpPr>
          <p:spPr>
            <a:xfrm>
              <a:off x="4399474" y="5708114"/>
              <a:ext cx="539659" cy="506768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2 17">
              <a:extLst>
                <a:ext uri="{FF2B5EF4-FFF2-40B4-BE49-F238E27FC236}">
                  <a16:creationId xmlns:a16="http://schemas.microsoft.com/office/drawing/2014/main" id="{81B1EE11-1202-1310-4942-83217B4F10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28391" y="5734482"/>
              <a:ext cx="539659" cy="506768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Elemento grafico 19" descr="Programmatore (maschile) contorno">
              <a:extLst>
                <a:ext uri="{FF2B5EF4-FFF2-40B4-BE49-F238E27FC236}">
                  <a16:creationId xmlns:a16="http://schemas.microsoft.com/office/drawing/2014/main" id="{37009081-F070-C5DD-BD8A-482DDE08F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926595" y="3181557"/>
              <a:ext cx="914400" cy="914400"/>
            </a:xfrm>
            <a:prstGeom prst="rect">
              <a:avLst/>
            </a:prstGeom>
          </p:spPr>
        </p:pic>
        <p:pic>
          <p:nvPicPr>
            <p:cNvPr id="22" name="Elemento grafico 21" descr="Programmatrice contorno">
              <a:extLst>
                <a:ext uri="{FF2B5EF4-FFF2-40B4-BE49-F238E27FC236}">
                  <a16:creationId xmlns:a16="http://schemas.microsoft.com/office/drawing/2014/main" id="{1F09804B-5339-7976-E855-95878E539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3991" y="3219449"/>
              <a:ext cx="914400" cy="914400"/>
            </a:xfrm>
            <a:prstGeom prst="rect">
              <a:avLst/>
            </a:prstGeom>
          </p:spPr>
        </p:pic>
        <p:pic>
          <p:nvPicPr>
            <p:cNvPr id="23" name="Elemento grafico 22" descr="Programmatore (maschile) contorno">
              <a:extLst>
                <a:ext uri="{FF2B5EF4-FFF2-40B4-BE49-F238E27FC236}">
                  <a16:creationId xmlns:a16="http://schemas.microsoft.com/office/drawing/2014/main" id="{BB12D9DF-B4D0-6B0E-7B85-4FE2D229F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3991" y="5784050"/>
              <a:ext cx="914400" cy="914400"/>
            </a:xfrm>
            <a:prstGeom prst="rect">
              <a:avLst/>
            </a:prstGeom>
          </p:spPr>
        </p:pic>
        <p:pic>
          <p:nvPicPr>
            <p:cNvPr id="24" name="Elemento grafico 23" descr="Programmatrice contorno">
              <a:extLst>
                <a:ext uri="{FF2B5EF4-FFF2-40B4-BE49-F238E27FC236}">
                  <a16:creationId xmlns:a16="http://schemas.microsoft.com/office/drawing/2014/main" id="{CE05E7B9-12DA-A07B-63F7-1B8ADCFB53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926595" y="5784050"/>
              <a:ext cx="914400" cy="914400"/>
            </a:xfrm>
            <a:prstGeom prst="rect">
              <a:avLst/>
            </a:prstGeom>
          </p:spPr>
        </p:pic>
      </p:grpSp>
      <p:grpSp>
        <p:nvGrpSpPr>
          <p:cNvPr id="44" name="Gruppo 43">
            <a:extLst>
              <a:ext uri="{FF2B5EF4-FFF2-40B4-BE49-F238E27FC236}">
                <a16:creationId xmlns:a16="http://schemas.microsoft.com/office/drawing/2014/main" id="{928ACE8D-750E-C37D-D2AE-3953F95CEDE3}"/>
              </a:ext>
            </a:extLst>
          </p:cNvPr>
          <p:cNvGrpSpPr/>
          <p:nvPr/>
        </p:nvGrpSpPr>
        <p:grpSpPr>
          <a:xfrm>
            <a:off x="6412520" y="3090778"/>
            <a:ext cx="4827004" cy="3516893"/>
            <a:chOff x="6412520" y="3090778"/>
            <a:chExt cx="4827004" cy="3516893"/>
          </a:xfrm>
        </p:grpSpPr>
        <p:grpSp>
          <p:nvGrpSpPr>
            <p:cNvPr id="26" name="Gruppo 25">
              <a:extLst>
                <a:ext uri="{FF2B5EF4-FFF2-40B4-BE49-F238E27FC236}">
                  <a16:creationId xmlns:a16="http://schemas.microsoft.com/office/drawing/2014/main" id="{1AAE0256-38FE-524E-C353-11887A31FCF2}"/>
                </a:ext>
              </a:extLst>
            </p:cNvPr>
            <p:cNvGrpSpPr/>
            <p:nvPr/>
          </p:nvGrpSpPr>
          <p:grpSpPr>
            <a:xfrm>
              <a:off x="6412520" y="3090778"/>
              <a:ext cx="4827004" cy="3516893"/>
              <a:chOff x="1013991" y="3181557"/>
              <a:chExt cx="4827004" cy="3516893"/>
            </a:xfrm>
          </p:grpSpPr>
          <p:pic>
            <p:nvPicPr>
              <p:cNvPr id="27" name="Elemento grafico 26" descr="Elenco con riempimento a tinta unita">
                <a:extLst>
                  <a:ext uri="{FF2B5EF4-FFF2-40B4-BE49-F238E27FC236}">
                    <a16:creationId xmlns:a16="http://schemas.microsoft.com/office/drawing/2014/main" id="{52CDE648-259B-BB52-CB42-816802F929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962274" y="4392025"/>
                <a:ext cx="914400" cy="914400"/>
              </a:xfrm>
              <a:prstGeom prst="rect">
                <a:avLst/>
              </a:prstGeom>
            </p:spPr>
          </p:pic>
          <p:sp>
            <p:nvSpPr>
              <p:cNvPr id="28" name="CasellaDiTesto 27">
                <a:extLst>
                  <a:ext uri="{FF2B5EF4-FFF2-40B4-BE49-F238E27FC236}">
                    <a16:creationId xmlns:a16="http://schemas.microsoft.com/office/drawing/2014/main" id="{5F423488-E379-6F51-83AF-E054226D4D70}"/>
                  </a:ext>
                </a:extLst>
              </p:cNvPr>
              <p:cNvSpPr txBox="1"/>
              <p:nvPr/>
            </p:nvSpPr>
            <p:spPr>
              <a:xfrm>
                <a:off x="2124512" y="5306425"/>
                <a:ext cx="2608975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 algn="ctr"/>
                <a:r>
                  <a:rPr lang="en-US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Extended Data</a:t>
                </a:r>
              </a:p>
              <a:p>
                <a:pPr marL="0" lvl="1" algn="ctr"/>
                <a:r>
                  <a:rPr lang="en-US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Collection</a:t>
                </a:r>
              </a:p>
            </p:txBody>
          </p:sp>
          <p:sp>
            <p:nvSpPr>
              <p:cNvPr id="29" name="Ovale 28">
                <a:extLst>
                  <a:ext uri="{FF2B5EF4-FFF2-40B4-BE49-F238E27FC236}">
                    <a16:creationId xmlns:a16="http://schemas.microsoft.com/office/drawing/2014/main" id="{8718DD7E-827D-05D0-885E-0F1C653BF225}"/>
                  </a:ext>
                </a:extLst>
              </p:cNvPr>
              <p:cNvSpPr/>
              <p:nvPr/>
            </p:nvSpPr>
            <p:spPr>
              <a:xfrm>
                <a:off x="2261969" y="4133849"/>
                <a:ext cx="2343150" cy="2028825"/>
              </a:xfrm>
              <a:prstGeom prst="ellipse">
                <a:avLst/>
              </a:prstGeom>
              <a:noFill/>
              <a:ln w="28575">
                <a:solidFill>
                  <a:srgbClr val="FF6666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0" name="CasellaDiTesto 29">
                <a:extLst>
                  <a:ext uri="{FF2B5EF4-FFF2-40B4-BE49-F238E27FC236}">
                    <a16:creationId xmlns:a16="http://schemas.microsoft.com/office/drawing/2014/main" id="{78CFBB63-C4C9-27AF-3B19-D04F4401F94E}"/>
                  </a:ext>
                </a:extLst>
              </p:cNvPr>
              <p:cNvSpPr txBox="1"/>
              <p:nvPr/>
            </p:nvSpPr>
            <p:spPr>
              <a:xfrm>
                <a:off x="2534724" y="3695847"/>
                <a:ext cx="18870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666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eCREAM</a:t>
                </a:r>
                <a:r>
                  <a:rPr kumimoji="0" lang="it-IT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666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MIP</a:t>
                </a:r>
              </a:p>
            </p:txBody>
          </p:sp>
          <p:cxnSp>
            <p:nvCxnSpPr>
              <p:cNvPr id="31" name="Connettore 2 30">
                <a:extLst>
                  <a:ext uri="{FF2B5EF4-FFF2-40B4-BE49-F238E27FC236}">
                    <a16:creationId xmlns:a16="http://schemas.microsoft.com/office/drawing/2014/main" id="{C96F7644-34DE-A548-2B10-769C6F4E12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31338" y="3990975"/>
                <a:ext cx="539659" cy="506768"/>
              </a:xfrm>
              <a:prstGeom prst="straightConnector1">
                <a:avLst/>
              </a:prstGeom>
              <a:ln w="28575">
                <a:solidFill>
                  <a:srgbClr val="FF66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ttore 2 31">
                <a:extLst>
                  <a:ext uri="{FF2B5EF4-FFF2-40B4-BE49-F238E27FC236}">
                    <a16:creationId xmlns:a16="http://schemas.microsoft.com/office/drawing/2014/main" id="{430A7B2B-56AD-8B94-7117-73A193A313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09319" y="3990975"/>
                <a:ext cx="539659" cy="506768"/>
              </a:xfrm>
              <a:prstGeom prst="straightConnector1">
                <a:avLst/>
              </a:prstGeom>
              <a:ln w="28575">
                <a:solidFill>
                  <a:srgbClr val="FF66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ttore 2 32">
                <a:extLst>
                  <a:ext uri="{FF2B5EF4-FFF2-40B4-BE49-F238E27FC236}">
                    <a16:creationId xmlns:a16="http://schemas.microsoft.com/office/drawing/2014/main" id="{42D8AD61-17D2-8F71-B423-68E4EBC615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9474" y="5708114"/>
                <a:ext cx="539659" cy="506768"/>
              </a:xfrm>
              <a:prstGeom prst="straightConnector1">
                <a:avLst/>
              </a:prstGeom>
              <a:ln w="28575">
                <a:solidFill>
                  <a:srgbClr val="FF66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ttore 2 33">
                <a:extLst>
                  <a:ext uri="{FF2B5EF4-FFF2-40B4-BE49-F238E27FC236}">
                    <a16:creationId xmlns:a16="http://schemas.microsoft.com/office/drawing/2014/main" id="{1695B68B-03FA-5F14-3675-A80E703734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28391" y="5734482"/>
                <a:ext cx="539659" cy="506768"/>
              </a:xfrm>
              <a:prstGeom prst="straightConnector1">
                <a:avLst/>
              </a:prstGeom>
              <a:ln w="28575">
                <a:solidFill>
                  <a:srgbClr val="FF66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5" name="Elemento grafico 34" descr="Programmatore (maschile) contorno">
                <a:extLst>
                  <a:ext uri="{FF2B5EF4-FFF2-40B4-BE49-F238E27FC236}">
                    <a16:creationId xmlns:a16="http://schemas.microsoft.com/office/drawing/2014/main" id="{7F3F4640-2888-C0F9-0556-86086F3C98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926595" y="3181557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6" name="Elemento grafico 35" descr="Programmatrice contorno">
                <a:extLst>
                  <a:ext uri="{FF2B5EF4-FFF2-40B4-BE49-F238E27FC236}">
                    <a16:creationId xmlns:a16="http://schemas.microsoft.com/office/drawing/2014/main" id="{A1414A2C-AB3A-1028-BDD4-67C98B273B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13991" y="3219449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7" name="Elemento grafico 36" descr="Programmatore (maschile) contorno">
                <a:extLst>
                  <a:ext uri="{FF2B5EF4-FFF2-40B4-BE49-F238E27FC236}">
                    <a16:creationId xmlns:a16="http://schemas.microsoft.com/office/drawing/2014/main" id="{F374D45C-4261-B98B-2046-BDEA3A156F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013991" y="578405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8" name="Elemento grafico 37" descr="Programmatrice contorno">
                <a:extLst>
                  <a:ext uri="{FF2B5EF4-FFF2-40B4-BE49-F238E27FC236}">
                    <a16:creationId xmlns:a16="http://schemas.microsoft.com/office/drawing/2014/main" id="{0A66673C-833F-6D40-8858-BF886761DA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926595" y="5784050"/>
                <a:ext cx="914400" cy="914400"/>
              </a:xfrm>
              <a:prstGeom prst="rect">
                <a:avLst/>
              </a:prstGeom>
            </p:spPr>
          </p:pic>
        </p:grpSp>
        <p:pic>
          <p:nvPicPr>
            <p:cNvPr id="40" name="Elemento grafico 39" descr="Blocca con riempimento a tinta unita">
              <a:extLst>
                <a:ext uri="{FF2B5EF4-FFF2-40B4-BE49-F238E27FC236}">
                  <a16:creationId xmlns:a16="http://schemas.microsoft.com/office/drawing/2014/main" id="{91416059-82A6-0876-4050-87CE43579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448254" y="3937976"/>
              <a:ext cx="457200" cy="457200"/>
            </a:xfrm>
            <a:prstGeom prst="rect">
              <a:avLst/>
            </a:prstGeom>
          </p:spPr>
        </p:pic>
        <p:pic>
          <p:nvPicPr>
            <p:cNvPr id="41" name="Elemento grafico 40" descr="Blocca con riempimento a tinta unita">
              <a:extLst>
                <a:ext uri="{FF2B5EF4-FFF2-40B4-BE49-F238E27FC236}">
                  <a16:creationId xmlns:a16="http://schemas.microsoft.com/office/drawing/2014/main" id="{E9D9A006-4B11-22BE-BDB9-A4529CE0D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794006" y="3918869"/>
              <a:ext cx="457200" cy="457200"/>
            </a:xfrm>
            <a:prstGeom prst="rect">
              <a:avLst/>
            </a:prstGeom>
          </p:spPr>
        </p:pic>
        <p:pic>
          <p:nvPicPr>
            <p:cNvPr id="42" name="Elemento grafico 41" descr="Blocca con riempimento a tinta unita">
              <a:extLst>
                <a:ext uri="{FF2B5EF4-FFF2-40B4-BE49-F238E27FC236}">
                  <a16:creationId xmlns:a16="http://schemas.microsoft.com/office/drawing/2014/main" id="{C293E7EE-A02B-7B5B-5D34-9C4D65D6D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812273" y="5586440"/>
              <a:ext cx="457200" cy="457200"/>
            </a:xfrm>
            <a:prstGeom prst="rect">
              <a:avLst/>
            </a:prstGeom>
          </p:spPr>
        </p:pic>
        <p:pic>
          <p:nvPicPr>
            <p:cNvPr id="43" name="Elemento grafico 42" descr="Blocca con riempimento a tinta unita">
              <a:extLst>
                <a:ext uri="{FF2B5EF4-FFF2-40B4-BE49-F238E27FC236}">
                  <a16:creationId xmlns:a16="http://schemas.microsoft.com/office/drawing/2014/main" id="{8F65F1E6-BEF4-97F1-0FDA-0DC9F4843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419796" y="5652587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74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8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8BDA6FB5-C5D7-E337-54AF-7192CA5018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320" t="-786" r="-6132" b="52654"/>
          <a:stretch/>
        </p:blipFill>
        <p:spPr>
          <a:xfrm>
            <a:off x="225287" y="2490445"/>
            <a:ext cx="11046546" cy="436755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D1523BC-C72D-54D6-EAB8-509F933DA9FB}"/>
              </a:ext>
            </a:extLst>
          </p:cNvPr>
          <p:cNvSpPr txBox="1"/>
          <p:nvPr/>
        </p:nvSpPr>
        <p:spPr>
          <a:xfrm>
            <a:off x="7726017" y="2459029"/>
            <a:ext cx="4280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5E777A"/>
                </a:solidFill>
                <a:latin typeface="Arial" panose="020B0604020202020204" pitchFamily="34" charset="0"/>
              </a:rPr>
              <a:t>THANK YOU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FOR YOUR</a:t>
            </a:r>
          </a:p>
          <a:p>
            <a:r>
              <a:rPr lang="it-IT" sz="3600" dirty="0">
                <a:solidFill>
                  <a:srgbClr val="7BA7AD"/>
                </a:solidFill>
                <a:latin typeface="Arial" panose="020B0604020202020204" pitchFamily="34" charset="0"/>
              </a:rPr>
              <a:t>ATTENTION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F123300-CB1E-538B-329C-41D8A1A5230C}"/>
              </a:ext>
            </a:extLst>
          </p:cNvPr>
          <p:cNvSpPr txBox="1"/>
          <p:nvPr/>
        </p:nvSpPr>
        <p:spPr>
          <a:xfrm>
            <a:off x="7726017" y="4411760"/>
            <a:ext cx="4280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6666"/>
                </a:solidFill>
                <a:latin typeface="Arial" panose="020B0604020202020204" pitchFamily="34" charset="0"/>
              </a:rPr>
              <a:t>ecream@marionegri.it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0C983C7-E156-D7EB-CB47-8E34198D7E7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07" y="535646"/>
            <a:ext cx="3282675" cy="114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886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, logo&#10;&#10;Descrizione generata automaticamente">
            <a:extLst>
              <a:ext uri="{FF2B5EF4-FFF2-40B4-BE49-F238E27FC236}">
                <a16:creationId xmlns:a16="http://schemas.microsoft.com/office/drawing/2014/main" id="{37CABDEC-BB1D-6671-148F-5CAE3D2F8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2"/>
            <a:ext cx="12201924" cy="685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334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Study </a:t>
            </a:r>
            <a:r>
              <a:rPr lang="it-IT" dirty="0" err="1"/>
              <a:t>Population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 patients with:</a:t>
            </a:r>
          </a:p>
          <a:p>
            <a:pPr marL="0" indent="0">
              <a:buNone/>
            </a:pPr>
            <a:endParaRPr lang="en-US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Transient loss of consciousness (</a:t>
            </a:r>
            <a:r>
              <a:rPr lang="en-US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46661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Specific</a:t>
            </a:r>
            <a:r>
              <a:rPr lang="it-IT" dirty="0"/>
              <a:t> </a:t>
            </a:r>
            <a:r>
              <a:rPr lang="it-IT" dirty="0" err="1"/>
              <a:t>Objectives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Separately for </a:t>
            </a:r>
            <a:r>
              <a:rPr lang="en-US" b="1" u="sng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b="1" u="sng" dirty="0" err="1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TLoC</a:t>
            </a: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construct a database containing the relevant information to study the propensity to hospitalization.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 a multivariable model estimating the probability of hospitalization.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provide EDs with an adjusted comparison of the propensity to hospitalization.</a:t>
            </a:r>
          </a:p>
        </p:txBody>
      </p:sp>
    </p:spTree>
    <p:extLst>
      <p:ext uri="{BB962C8B-B14F-4D97-AF65-F5344CB8AC3E}">
        <p14:creationId xmlns:p14="http://schemas.microsoft.com/office/powerpoint/2010/main" val="2745984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Design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7FA4F8A-458E-D746-0D84-456A3A33C5B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3338" y="1690688"/>
            <a:ext cx="9210262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Study: </a:t>
            </a:r>
          </a:p>
          <a:p>
            <a:pPr marL="0" indent="0">
              <a:buNone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Observational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Multicenter</a:t>
            </a: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800" dirty="0">
              <a:solidFill>
                <a:srgbClr val="5E77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5E77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Retrospective</a:t>
            </a:r>
          </a:p>
        </p:txBody>
      </p: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8B0B0834-ACFC-1954-E84C-FBA9D7AA5E98}"/>
              </a:ext>
            </a:extLst>
          </p:cNvPr>
          <p:cNvCxnSpPr>
            <a:cxnSpLocks/>
          </p:cNvCxnSpPr>
          <p:nvPr/>
        </p:nvCxnSpPr>
        <p:spPr>
          <a:xfrm>
            <a:off x="3582186" y="4637204"/>
            <a:ext cx="886119" cy="0"/>
          </a:xfrm>
          <a:prstGeom prst="straightConnector1">
            <a:avLst/>
          </a:prstGeom>
          <a:ln w="28575">
            <a:solidFill>
              <a:srgbClr val="FF66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3276F75-1F40-CDAE-7DF7-485056B95C6B}"/>
              </a:ext>
            </a:extLst>
          </p:cNvPr>
          <p:cNvSpPr txBox="1"/>
          <p:nvPr/>
        </p:nvSpPr>
        <p:spPr>
          <a:xfrm>
            <a:off x="4935238" y="4375594"/>
            <a:ext cx="2087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2021 - 2023</a:t>
            </a:r>
          </a:p>
        </p:txBody>
      </p:sp>
      <p:grpSp>
        <p:nvGrpSpPr>
          <p:cNvPr id="27" name="Gruppo 26">
            <a:extLst>
              <a:ext uri="{FF2B5EF4-FFF2-40B4-BE49-F238E27FC236}">
                <a16:creationId xmlns:a16="http://schemas.microsoft.com/office/drawing/2014/main" id="{E23EEC40-A30C-DC58-4852-EB472A103476}"/>
              </a:ext>
            </a:extLst>
          </p:cNvPr>
          <p:cNvGrpSpPr/>
          <p:nvPr/>
        </p:nvGrpSpPr>
        <p:grpSpPr>
          <a:xfrm>
            <a:off x="3582186" y="3131714"/>
            <a:ext cx="7973027" cy="1093664"/>
            <a:chOff x="3582186" y="3131714"/>
            <a:chExt cx="7973027" cy="1093664"/>
          </a:xfrm>
        </p:grpSpPr>
        <p:cxnSp>
          <p:nvCxnSpPr>
            <p:cNvPr id="4" name="Connettore 2 3">
              <a:extLst>
                <a:ext uri="{FF2B5EF4-FFF2-40B4-BE49-F238E27FC236}">
                  <a16:creationId xmlns:a16="http://schemas.microsoft.com/office/drawing/2014/main" id="{D14F4243-0045-E9CB-DA94-9CF5BE91B054}"/>
                </a:ext>
              </a:extLst>
            </p:cNvPr>
            <p:cNvCxnSpPr>
              <a:cxnSpLocks/>
            </p:cNvCxnSpPr>
            <p:nvPr/>
          </p:nvCxnSpPr>
          <p:spPr>
            <a:xfrm>
              <a:off x="3582186" y="3692949"/>
              <a:ext cx="886119" cy="0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584B4531-0824-0EC2-F24E-E368214D5636}"/>
                </a:ext>
              </a:extLst>
            </p:cNvPr>
            <p:cNvSpPr txBox="1"/>
            <p:nvPr/>
          </p:nvSpPr>
          <p:spPr>
            <a:xfrm>
              <a:off x="4869249" y="3431339"/>
              <a:ext cx="14072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FF66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 EDs</a:t>
              </a:r>
            </a:p>
          </p:txBody>
        </p: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94E26FE9-2717-790B-163F-1A7F87AD7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V="1">
              <a:off x="9683726" y="3784251"/>
              <a:ext cx="695757" cy="360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B9DFF628-5248-E60C-99BD-CF185B316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88948" y="3783470"/>
              <a:ext cx="590055" cy="360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5" name="Picture 43" descr="Flag of Slovenia">
              <a:extLst>
                <a:ext uri="{FF2B5EF4-FFF2-40B4-BE49-F238E27FC236}">
                  <a16:creationId xmlns:a16="http://schemas.microsoft.com/office/drawing/2014/main" id="{3838331C-17D8-FE2D-5996-E49AA8AA78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687832" y="3213324"/>
              <a:ext cx="621776" cy="360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6" name="Picture 56" descr="Flag of Italy">
              <a:extLst>
                <a:ext uri="{FF2B5EF4-FFF2-40B4-BE49-F238E27FC236}">
                  <a16:creationId xmlns:a16="http://schemas.microsoft.com/office/drawing/2014/main" id="{F2051ADC-1DC8-C568-D0D7-12CE42B95F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588948" y="3213324"/>
              <a:ext cx="596484" cy="360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8" name="Immagine 17">
              <a:extLst>
                <a:ext uri="{FF2B5EF4-FFF2-40B4-BE49-F238E27FC236}">
                  <a16:creationId xmlns:a16="http://schemas.microsoft.com/office/drawing/2014/main" id="{10C91CEB-2A00-E9B6-B7FE-6B4C9E14B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33266" y="3783470"/>
              <a:ext cx="644075" cy="360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0" name="Picture 35" descr="Flag of Poland">
              <a:extLst>
                <a:ext uri="{FF2B5EF4-FFF2-40B4-BE49-F238E27FC236}">
                  <a16:creationId xmlns:a16="http://schemas.microsoft.com/office/drawing/2014/main" id="{EE87410E-31EC-BDC6-0526-A437CBDD0E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130651" y="3213324"/>
              <a:ext cx="677730" cy="360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59A39961-6796-482D-E0EA-EAF60171CFCF}"/>
                </a:ext>
              </a:extLst>
            </p:cNvPr>
            <p:cNvSpPr txBox="1"/>
            <p:nvPr/>
          </p:nvSpPr>
          <p:spPr>
            <a:xfrm>
              <a:off x="7160149" y="3131714"/>
              <a:ext cx="1160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FF66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220C15FE-3713-B4E2-E839-D11AA957A273}"/>
                </a:ext>
              </a:extLst>
            </p:cNvPr>
            <p:cNvSpPr txBox="1"/>
            <p:nvPr/>
          </p:nvSpPr>
          <p:spPr>
            <a:xfrm>
              <a:off x="8828095" y="3131714"/>
              <a:ext cx="1160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FF66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2B868EDB-07C8-8C48-8133-AFEF01075B3C}"/>
                </a:ext>
              </a:extLst>
            </p:cNvPr>
            <p:cNvSpPr txBox="1"/>
            <p:nvPr/>
          </p:nvSpPr>
          <p:spPr>
            <a:xfrm>
              <a:off x="10394451" y="3131714"/>
              <a:ext cx="1160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FF66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AF32321D-F317-ED50-808D-8F64A937758B}"/>
                </a:ext>
              </a:extLst>
            </p:cNvPr>
            <p:cNvSpPr txBox="1"/>
            <p:nvPr/>
          </p:nvSpPr>
          <p:spPr>
            <a:xfrm>
              <a:off x="7208839" y="3701860"/>
              <a:ext cx="1160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FF66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0B0C8685-2714-5CE8-45DE-7F1F6A175369}"/>
                </a:ext>
              </a:extLst>
            </p:cNvPr>
            <p:cNvSpPr txBox="1"/>
            <p:nvPr/>
          </p:nvSpPr>
          <p:spPr>
            <a:xfrm>
              <a:off x="10388910" y="3692949"/>
              <a:ext cx="1160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FF66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166C5E84-B560-0DF0-F10F-A7118389BAE3}"/>
                </a:ext>
              </a:extLst>
            </p:cNvPr>
            <p:cNvSpPr txBox="1"/>
            <p:nvPr/>
          </p:nvSpPr>
          <p:spPr>
            <a:xfrm>
              <a:off x="8839312" y="3702158"/>
              <a:ext cx="1160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solidFill>
                    <a:srgbClr val="FF66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368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F8E308C6-93AB-8050-E36D-5308562A1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01 </a:t>
            </a:r>
            <a:br>
              <a:rPr lang="it-IT" dirty="0"/>
            </a:br>
            <a:r>
              <a:rPr lang="en-US" dirty="0"/>
              <a:t>Variables to Extract</a:t>
            </a:r>
          </a:p>
        </p:txBody>
      </p:sp>
    </p:spTree>
    <p:extLst>
      <p:ext uri="{BB962C8B-B14F-4D97-AF65-F5344CB8AC3E}">
        <p14:creationId xmlns:p14="http://schemas.microsoft.com/office/powerpoint/2010/main" val="4210864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to Hospitalize vs. Hospitalization</a:t>
            </a:r>
          </a:p>
        </p:txBody>
      </p: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A5B5A235-D345-6B9B-261D-3A57F500968C}"/>
              </a:ext>
            </a:extLst>
          </p:cNvPr>
          <p:cNvGrpSpPr/>
          <p:nvPr/>
        </p:nvGrpSpPr>
        <p:grpSpPr>
          <a:xfrm>
            <a:off x="1847443" y="1178506"/>
            <a:ext cx="8497115" cy="2970072"/>
            <a:chOff x="552048" y="1178506"/>
            <a:chExt cx="8497115" cy="2970072"/>
          </a:xfrm>
        </p:grpSpPr>
        <p:grpSp>
          <p:nvGrpSpPr>
            <p:cNvPr id="4" name="Gruppo 3">
              <a:extLst>
                <a:ext uri="{FF2B5EF4-FFF2-40B4-BE49-F238E27FC236}">
                  <a16:creationId xmlns:a16="http://schemas.microsoft.com/office/drawing/2014/main" id="{439E7326-0DE2-70C5-F1DB-5CFDB13147B3}"/>
                </a:ext>
              </a:extLst>
            </p:cNvPr>
            <p:cNvGrpSpPr/>
            <p:nvPr/>
          </p:nvGrpSpPr>
          <p:grpSpPr>
            <a:xfrm>
              <a:off x="3299373" y="1736978"/>
              <a:ext cx="1215711" cy="1934969"/>
              <a:chOff x="1799850" y="3250227"/>
              <a:chExt cx="1215711" cy="1934969"/>
            </a:xfrm>
          </p:grpSpPr>
          <p:cxnSp>
            <p:nvCxnSpPr>
              <p:cNvPr id="5" name="Connettore 2 4">
                <a:extLst>
                  <a:ext uri="{FF2B5EF4-FFF2-40B4-BE49-F238E27FC236}">
                    <a16:creationId xmlns:a16="http://schemas.microsoft.com/office/drawing/2014/main" id="{7672A13A-D715-CDB1-8B91-303C589F5E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99850" y="3250227"/>
                <a:ext cx="1215711" cy="970943"/>
              </a:xfrm>
              <a:prstGeom prst="straightConnector1">
                <a:avLst/>
              </a:prstGeom>
              <a:ln w="28575">
                <a:solidFill>
                  <a:srgbClr val="FF66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ttore 2 5">
                <a:extLst>
                  <a:ext uri="{FF2B5EF4-FFF2-40B4-BE49-F238E27FC236}">
                    <a16:creationId xmlns:a16="http://schemas.microsoft.com/office/drawing/2014/main" id="{CD79957D-FCD9-480E-751A-5915559222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1886" y="4213196"/>
                <a:ext cx="1157969" cy="972000"/>
              </a:xfrm>
              <a:prstGeom prst="straightConnector1">
                <a:avLst/>
              </a:prstGeom>
              <a:ln w="28575">
                <a:solidFill>
                  <a:srgbClr val="FF66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E2DB7C23-5410-7034-EFDE-7D4A6362D0DA}"/>
                </a:ext>
              </a:extLst>
            </p:cNvPr>
            <p:cNvGrpSpPr/>
            <p:nvPr/>
          </p:nvGrpSpPr>
          <p:grpSpPr>
            <a:xfrm>
              <a:off x="4777643" y="1178506"/>
              <a:ext cx="1441616" cy="992056"/>
              <a:chOff x="2742526" y="739935"/>
              <a:chExt cx="1208502" cy="992056"/>
            </a:xfrm>
          </p:grpSpPr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9ED25199-1282-A0C5-3028-0771992FDD8A}"/>
                  </a:ext>
                </a:extLst>
              </p:cNvPr>
              <p:cNvSpPr txBox="1"/>
              <p:nvPr/>
            </p:nvSpPr>
            <p:spPr>
              <a:xfrm>
                <a:off x="2742526" y="1362659"/>
                <a:ext cx="12085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 admission</a:t>
                </a:r>
              </a:p>
            </p:txBody>
          </p:sp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BBBE9AB4-3803-61A3-2A6B-6ACE788C95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6505" y="739935"/>
                <a:ext cx="685800" cy="685800"/>
              </a:xfrm>
              <a:prstGeom prst="rect">
                <a:avLst/>
              </a:prstGeom>
            </p:spPr>
          </p:pic>
        </p:grpSp>
        <p:cxnSp>
          <p:nvCxnSpPr>
            <p:cNvPr id="10" name="Connettore 2 9">
              <a:extLst>
                <a:ext uri="{FF2B5EF4-FFF2-40B4-BE49-F238E27FC236}">
                  <a16:creationId xmlns:a16="http://schemas.microsoft.com/office/drawing/2014/main" id="{81D05D2B-78B6-2BFB-3E86-96C4FFFB6B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9164" y="2716953"/>
              <a:ext cx="577970" cy="3511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uppo 10">
              <a:extLst>
                <a:ext uri="{FF2B5EF4-FFF2-40B4-BE49-F238E27FC236}">
                  <a16:creationId xmlns:a16="http://schemas.microsoft.com/office/drawing/2014/main" id="{1E7EF7CF-D22E-69F6-6377-A61B119E14FF}"/>
                </a:ext>
              </a:extLst>
            </p:cNvPr>
            <p:cNvGrpSpPr/>
            <p:nvPr/>
          </p:nvGrpSpPr>
          <p:grpSpPr>
            <a:xfrm>
              <a:off x="552048" y="2430638"/>
              <a:ext cx="992038" cy="870145"/>
              <a:chOff x="871083" y="3963997"/>
              <a:chExt cx="992038" cy="870145"/>
            </a:xfrm>
          </p:grpSpPr>
          <p:sp>
            <p:nvSpPr>
              <p:cNvPr id="12" name="CasellaDiTesto 11">
                <a:extLst>
                  <a:ext uri="{FF2B5EF4-FFF2-40B4-BE49-F238E27FC236}">
                    <a16:creationId xmlns:a16="http://schemas.microsoft.com/office/drawing/2014/main" id="{C686A6B3-18B0-8928-C8A5-EF51E6C06105}"/>
                  </a:ext>
                </a:extLst>
              </p:cNvPr>
              <p:cNvSpPr txBox="1"/>
              <p:nvPr/>
            </p:nvSpPr>
            <p:spPr>
              <a:xfrm>
                <a:off x="871083" y="4464810"/>
                <a:ext cx="9920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Patient</a:t>
                </a:r>
              </a:p>
            </p:txBody>
          </p:sp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84A506C2-F07A-3C88-F8E7-792BF07E1C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797" y="3963997"/>
                <a:ext cx="457200" cy="457200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29667198-1FCD-0FB9-BE98-2E8322474B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44361" y="4004706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3FAEE637-0D90-EE04-5006-15D962C6DF7A}"/>
                </a:ext>
              </a:extLst>
            </p:cNvPr>
            <p:cNvGrpSpPr/>
            <p:nvPr/>
          </p:nvGrpSpPr>
          <p:grpSpPr>
            <a:xfrm>
              <a:off x="4919513" y="3093446"/>
              <a:ext cx="1224948" cy="1055132"/>
              <a:chOff x="3324402" y="4935344"/>
              <a:chExt cx="1224948" cy="1055132"/>
            </a:xfrm>
          </p:grpSpPr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1B1E8670-6716-6738-99D2-87A0CCDABF64}"/>
                  </a:ext>
                </a:extLst>
              </p:cNvPr>
              <p:cNvSpPr txBox="1"/>
              <p:nvPr/>
            </p:nvSpPr>
            <p:spPr>
              <a:xfrm>
                <a:off x="3324402" y="5621144"/>
                <a:ext cx="12249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Discharge</a:t>
                </a:r>
              </a:p>
            </p:txBody>
          </p:sp>
          <p:pic>
            <p:nvPicPr>
              <p:cNvPr id="17" name="Immagine 16">
                <a:extLst>
                  <a:ext uri="{FF2B5EF4-FFF2-40B4-BE49-F238E27FC236}">
                    <a16:creationId xmlns:a16="http://schemas.microsoft.com/office/drawing/2014/main" id="{87CCA2AD-215E-7550-E754-0F7F46CFFE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976" y="4935344"/>
                <a:ext cx="685800" cy="685800"/>
              </a:xfrm>
              <a:prstGeom prst="rect">
                <a:avLst/>
              </a:prstGeom>
            </p:spPr>
          </p:pic>
        </p:grpSp>
        <p:grpSp>
          <p:nvGrpSpPr>
            <p:cNvPr id="18" name="Gruppo 17">
              <a:extLst>
                <a:ext uri="{FF2B5EF4-FFF2-40B4-BE49-F238E27FC236}">
                  <a16:creationId xmlns:a16="http://schemas.microsoft.com/office/drawing/2014/main" id="{71790C49-2B7B-0F58-35D3-001C551C96E0}"/>
                </a:ext>
              </a:extLst>
            </p:cNvPr>
            <p:cNvGrpSpPr/>
            <p:nvPr/>
          </p:nvGrpSpPr>
          <p:grpSpPr>
            <a:xfrm>
              <a:off x="2328648" y="2275280"/>
              <a:ext cx="685800" cy="1009511"/>
              <a:chOff x="2478732" y="3487225"/>
              <a:chExt cx="685800" cy="1009511"/>
            </a:xfrm>
          </p:grpSpPr>
          <p:pic>
            <p:nvPicPr>
              <p:cNvPr id="19" name="Immagine 18">
                <a:extLst>
                  <a:ext uri="{FF2B5EF4-FFF2-40B4-BE49-F238E27FC236}">
                    <a16:creationId xmlns:a16="http://schemas.microsoft.com/office/drawing/2014/main" id="{0025755F-8857-CE9C-647E-847083D66E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78732" y="3487225"/>
                <a:ext cx="685800" cy="685800"/>
              </a:xfrm>
              <a:prstGeom prst="rect">
                <a:avLst/>
              </a:prstGeom>
            </p:spPr>
          </p:pic>
          <p:sp>
            <p:nvSpPr>
              <p:cNvPr id="20" name="CasellaDiTesto 19">
                <a:extLst>
                  <a:ext uri="{FF2B5EF4-FFF2-40B4-BE49-F238E27FC236}">
                    <a16:creationId xmlns:a16="http://schemas.microsoft.com/office/drawing/2014/main" id="{91BE3419-F5C3-0247-5371-88FE47BCBFA0}"/>
                  </a:ext>
                </a:extLst>
              </p:cNvPr>
              <p:cNvSpPr txBox="1"/>
              <p:nvPr/>
            </p:nvSpPr>
            <p:spPr>
              <a:xfrm>
                <a:off x="2493832" y="4127404"/>
                <a:ext cx="65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ED</a:t>
                </a:r>
              </a:p>
            </p:txBody>
          </p:sp>
        </p:grpSp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id="{E9758BE4-8B51-358D-BA9E-880DD508B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60878" y="2291762"/>
              <a:ext cx="734954" cy="734952"/>
            </a:xfrm>
            <a:prstGeom prst="rect">
              <a:avLst/>
            </a:prstGeom>
          </p:spPr>
        </p:pic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9301026A-D31F-09FE-C6AA-FF9D434E6328}"/>
                </a:ext>
              </a:extLst>
            </p:cNvPr>
            <p:cNvSpPr txBox="1"/>
            <p:nvPr/>
          </p:nvSpPr>
          <p:spPr>
            <a:xfrm>
              <a:off x="3485293" y="2514892"/>
              <a:ext cx="1282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FF66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Observed</a:t>
              </a:r>
            </a:p>
          </p:txBody>
        </p:sp>
        <p:grpSp>
          <p:nvGrpSpPr>
            <p:cNvPr id="23" name="Gruppo 22">
              <a:extLst>
                <a:ext uri="{FF2B5EF4-FFF2-40B4-BE49-F238E27FC236}">
                  <a16:creationId xmlns:a16="http://schemas.microsoft.com/office/drawing/2014/main" id="{12A2D1C9-24F5-EADD-932F-C83437EDC8C4}"/>
                </a:ext>
              </a:extLst>
            </p:cNvPr>
            <p:cNvGrpSpPr/>
            <p:nvPr/>
          </p:nvGrpSpPr>
          <p:grpSpPr>
            <a:xfrm>
              <a:off x="6381496" y="1729680"/>
              <a:ext cx="1215711" cy="1934969"/>
              <a:chOff x="1799850" y="3250227"/>
              <a:chExt cx="1215711" cy="1934969"/>
            </a:xfrm>
          </p:grpSpPr>
          <p:cxnSp>
            <p:nvCxnSpPr>
              <p:cNvPr id="24" name="Connettore 2 23">
                <a:extLst>
                  <a:ext uri="{FF2B5EF4-FFF2-40B4-BE49-F238E27FC236}">
                    <a16:creationId xmlns:a16="http://schemas.microsoft.com/office/drawing/2014/main" id="{E374222A-FF20-6F9D-3561-CC2DFB74D7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99850" y="3250227"/>
                <a:ext cx="1215711" cy="970943"/>
              </a:xfrm>
              <a:prstGeom prst="straightConnector1">
                <a:avLst/>
              </a:prstGeom>
              <a:ln w="28575">
                <a:solidFill>
                  <a:srgbClr val="7BA7A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ttore 2 24">
                <a:extLst>
                  <a:ext uri="{FF2B5EF4-FFF2-40B4-BE49-F238E27FC236}">
                    <a16:creationId xmlns:a16="http://schemas.microsoft.com/office/drawing/2014/main" id="{855D61E1-CF3B-CEDB-515B-67CA2E1707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7592" y="4213196"/>
                <a:ext cx="1157969" cy="972000"/>
              </a:xfrm>
              <a:prstGeom prst="straightConnector1">
                <a:avLst/>
              </a:prstGeom>
              <a:ln w="28575">
                <a:solidFill>
                  <a:srgbClr val="7BA7A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B1BC09B2-5C3D-D045-4FEF-5E59AA5C98FB}"/>
                </a:ext>
              </a:extLst>
            </p:cNvPr>
            <p:cNvSpPr txBox="1"/>
            <p:nvPr/>
          </p:nvSpPr>
          <p:spPr>
            <a:xfrm>
              <a:off x="7607547" y="3002794"/>
              <a:ext cx="14416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Statistical model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E155BC8A-500C-A67E-BB82-BD3ED617DEAC}"/>
                </a:ext>
              </a:extLst>
            </p:cNvPr>
            <p:cNvSpPr txBox="1"/>
            <p:nvPr/>
          </p:nvSpPr>
          <p:spPr>
            <a:xfrm>
              <a:off x="6107340" y="2514892"/>
              <a:ext cx="1282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7BA7A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Expected</a:t>
              </a:r>
            </a:p>
          </p:txBody>
        </p:sp>
      </p:grpSp>
      <p:cxnSp>
        <p:nvCxnSpPr>
          <p:cNvPr id="31" name="Connettore 2 30">
            <a:extLst>
              <a:ext uri="{FF2B5EF4-FFF2-40B4-BE49-F238E27FC236}">
                <a16:creationId xmlns:a16="http://schemas.microsoft.com/office/drawing/2014/main" id="{A40F69C3-E705-2BD9-9153-B37A1CC9EB44}"/>
              </a:ext>
            </a:extLst>
          </p:cNvPr>
          <p:cNvCxnSpPr>
            <a:cxnSpLocks/>
          </p:cNvCxnSpPr>
          <p:nvPr/>
        </p:nvCxnSpPr>
        <p:spPr>
          <a:xfrm flipH="1">
            <a:off x="5026233" y="2357438"/>
            <a:ext cx="1078696" cy="2414587"/>
          </a:xfrm>
          <a:prstGeom prst="straightConnector1">
            <a:avLst/>
          </a:prstGeom>
          <a:ln w="28575">
            <a:solidFill>
              <a:srgbClr val="2C74B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con angoli arrotondati 33">
            <a:extLst>
              <a:ext uri="{FF2B5EF4-FFF2-40B4-BE49-F238E27FC236}">
                <a16:creationId xmlns:a16="http://schemas.microsoft.com/office/drawing/2014/main" id="{D8D1736A-772F-FE5D-810A-B8ED69415B93}"/>
              </a:ext>
            </a:extLst>
          </p:cNvPr>
          <p:cNvSpPr/>
          <p:nvPr/>
        </p:nvSpPr>
        <p:spPr>
          <a:xfrm>
            <a:off x="5991516" y="1132170"/>
            <a:ext cx="1523138" cy="1244318"/>
          </a:xfrm>
          <a:prstGeom prst="roundRect">
            <a:avLst/>
          </a:prstGeom>
          <a:noFill/>
          <a:ln w="28575">
            <a:solidFill>
              <a:srgbClr val="2C74B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68C7082D-9B1E-027E-3E3C-3A5B248097F6}"/>
              </a:ext>
            </a:extLst>
          </p:cNvPr>
          <p:cNvSpPr txBox="1"/>
          <p:nvPr/>
        </p:nvSpPr>
        <p:spPr>
          <a:xfrm>
            <a:off x="2418281" y="4796554"/>
            <a:ext cx="4724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 to hospitalize ≠ Hospital admission</a:t>
            </a:r>
          </a:p>
        </p:txBody>
      </p:sp>
      <p:pic>
        <p:nvPicPr>
          <p:cNvPr id="40" name="Immagine 39" descr="Immagine che contiene triangolo&#10;&#10;Descrizione generata automaticamente">
            <a:extLst>
              <a:ext uri="{FF2B5EF4-FFF2-40B4-BE49-F238E27FC236}">
                <a16:creationId xmlns:a16="http://schemas.microsoft.com/office/drawing/2014/main" id="{5865C3D5-67F1-F09B-BD38-F19903EAB3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54709" y="5453161"/>
            <a:ext cx="369332" cy="369332"/>
          </a:xfrm>
          <a:prstGeom prst="rect">
            <a:avLst/>
          </a:prstGeom>
        </p:spPr>
      </p:pic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79D05D25-631D-98F1-2C08-E66A11EF2D42}"/>
              </a:ext>
            </a:extLst>
          </p:cNvPr>
          <p:cNvSpPr txBox="1"/>
          <p:nvPr/>
        </p:nvSpPr>
        <p:spPr>
          <a:xfrm>
            <a:off x="2952077" y="5321183"/>
            <a:ext cx="6685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interested in the clinical decision. However, retrospectively retrieving this information is impossible. </a:t>
            </a:r>
          </a:p>
        </p:txBody>
      </p:sp>
      <p:cxnSp>
        <p:nvCxnSpPr>
          <p:cNvPr id="3" name="Connettore 2 2">
            <a:extLst>
              <a:ext uri="{FF2B5EF4-FFF2-40B4-BE49-F238E27FC236}">
                <a16:creationId xmlns:a16="http://schemas.microsoft.com/office/drawing/2014/main" id="{46E874DF-0CCB-F0EF-B132-8CF4AB795810}"/>
              </a:ext>
            </a:extLst>
          </p:cNvPr>
          <p:cNvCxnSpPr>
            <a:cxnSpLocks/>
          </p:cNvCxnSpPr>
          <p:nvPr/>
        </p:nvCxnSpPr>
        <p:spPr>
          <a:xfrm>
            <a:off x="5578848" y="5967514"/>
            <a:ext cx="0" cy="310738"/>
          </a:xfrm>
          <a:prstGeom prst="straightConnector1">
            <a:avLst/>
          </a:prstGeom>
          <a:ln w="28575">
            <a:solidFill>
              <a:srgbClr val="2C74B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7F9484F9-B302-0237-CEF8-297BE0824C9E}"/>
              </a:ext>
            </a:extLst>
          </p:cNvPr>
          <p:cNvSpPr txBox="1"/>
          <p:nvPr/>
        </p:nvSpPr>
        <p:spPr>
          <a:xfrm>
            <a:off x="3112875" y="6278252"/>
            <a:ext cx="6685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Discharge home  + LOS &gt; 44h = Hospitalization</a:t>
            </a:r>
          </a:p>
        </p:txBody>
      </p:sp>
    </p:spTree>
    <p:extLst>
      <p:ext uri="{BB962C8B-B14F-4D97-AF65-F5344CB8AC3E}">
        <p14:creationId xmlns:p14="http://schemas.microsoft.com/office/powerpoint/2010/main" val="335244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/>
      <p:bldP spid="50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53A6F-CE48-74DA-A250-D9E41EB8D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Selection</a:t>
            </a:r>
            <a:r>
              <a:rPr lang="it-IT" dirty="0"/>
              <a:t> of </a:t>
            </a:r>
            <a:r>
              <a:rPr lang="it-IT" dirty="0" err="1"/>
              <a:t>Variables</a:t>
            </a:r>
            <a:endParaRPr lang="it-IT" dirty="0"/>
          </a:p>
        </p:txBody>
      </p: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A5B5A235-D345-6B9B-261D-3A57F500968C}"/>
              </a:ext>
            </a:extLst>
          </p:cNvPr>
          <p:cNvGrpSpPr/>
          <p:nvPr/>
        </p:nvGrpSpPr>
        <p:grpSpPr>
          <a:xfrm>
            <a:off x="1847443" y="1178506"/>
            <a:ext cx="8497115" cy="2970072"/>
            <a:chOff x="552048" y="1178506"/>
            <a:chExt cx="8497115" cy="2970072"/>
          </a:xfrm>
        </p:grpSpPr>
        <p:grpSp>
          <p:nvGrpSpPr>
            <p:cNvPr id="4" name="Gruppo 3">
              <a:extLst>
                <a:ext uri="{FF2B5EF4-FFF2-40B4-BE49-F238E27FC236}">
                  <a16:creationId xmlns:a16="http://schemas.microsoft.com/office/drawing/2014/main" id="{439E7326-0DE2-70C5-F1DB-5CFDB13147B3}"/>
                </a:ext>
              </a:extLst>
            </p:cNvPr>
            <p:cNvGrpSpPr/>
            <p:nvPr/>
          </p:nvGrpSpPr>
          <p:grpSpPr>
            <a:xfrm>
              <a:off x="3299373" y="1736978"/>
              <a:ext cx="1215711" cy="1934969"/>
              <a:chOff x="1799850" y="3250227"/>
              <a:chExt cx="1215711" cy="1934969"/>
            </a:xfrm>
          </p:grpSpPr>
          <p:cxnSp>
            <p:nvCxnSpPr>
              <p:cNvPr id="5" name="Connettore 2 4">
                <a:extLst>
                  <a:ext uri="{FF2B5EF4-FFF2-40B4-BE49-F238E27FC236}">
                    <a16:creationId xmlns:a16="http://schemas.microsoft.com/office/drawing/2014/main" id="{7672A13A-D715-CDB1-8B91-303C589F5E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99850" y="3250227"/>
                <a:ext cx="1215711" cy="970943"/>
              </a:xfrm>
              <a:prstGeom prst="straightConnector1">
                <a:avLst/>
              </a:prstGeom>
              <a:ln w="28575">
                <a:solidFill>
                  <a:srgbClr val="FF66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ttore 2 5">
                <a:extLst>
                  <a:ext uri="{FF2B5EF4-FFF2-40B4-BE49-F238E27FC236}">
                    <a16:creationId xmlns:a16="http://schemas.microsoft.com/office/drawing/2014/main" id="{CD79957D-FCD9-480E-751A-5915559222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1886" y="4213196"/>
                <a:ext cx="1157969" cy="972000"/>
              </a:xfrm>
              <a:prstGeom prst="straightConnector1">
                <a:avLst/>
              </a:prstGeom>
              <a:ln w="28575">
                <a:solidFill>
                  <a:srgbClr val="FF666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E2DB7C23-5410-7034-EFDE-7D4A6362D0DA}"/>
                </a:ext>
              </a:extLst>
            </p:cNvPr>
            <p:cNvGrpSpPr/>
            <p:nvPr/>
          </p:nvGrpSpPr>
          <p:grpSpPr>
            <a:xfrm>
              <a:off x="4777643" y="1178506"/>
              <a:ext cx="1441616" cy="992056"/>
              <a:chOff x="2742526" y="739935"/>
              <a:chExt cx="1208502" cy="992056"/>
            </a:xfrm>
          </p:grpSpPr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9ED25199-1282-A0C5-3028-0771992FDD8A}"/>
                  </a:ext>
                </a:extLst>
              </p:cNvPr>
              <p:cNvSpPr txBox="1"/>
              <p:nvPr/>
            </p:nvSpPr>
            <p:spPr>
              <a:xfrm>
                <a:off x="2742526" y="1362659"/>
                <a:ext cx="12085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 admission</a:t>
                </a:r>
              </a:p>
            </p:txBody>
          </p:sp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BBBE9AB4-3803-61A3-2A6B-6ACE788C95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6505" y="739935"/>
                <a:ext cx="685800" cy="685800"/>
              </a:xfrm>
              <a:prstGeom prst="rect">
                <a:avLst/>
              </a:prstGeom>
            </p:spPr>
          </p:pic>
        </p:grpSp>
        <p:cxnSp>
          <p:nvCxnSpPr>
            <p:cNvPr id="10" name="Connettore 2 9">
              <a:extLst>
                <a:ext uri="{FF2B5EF4-FFF2-40B4-BE49-F238E27FC236}">
                  <a16:creationId xmlns:a16="http://schemas.microsoft.com/office/drawing/2014/main" id="{81D05D2B-78B6-2BFB-3E86-96C4FFFB6B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9164" y="2716953"/>
              <a:ext cx="577970" cy="3511"/>
            </a:xfrm>
            <a:prstGeom prst="straightConnector1">
              <a:avLst/>
            </a:prstGeom>
            <a:ln w="28575">
              <a:solidFill>
                <a:srgbClr val="FF66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uppo 10">
              <a:extLst>
                <a:ext uri="{FF2B5EF4-FFF2-40B4-BE49-F238E27FC236}">
                  <a16:creationId xmlns:a16="http://schemas.microsoft.com/office/drawing/2014/main" id="{1E7EF7CF-D22E-69F6-6377-A61B119E14FF}"/>
                </a:ext>
              </a:extLst>
            </p:cNvPr>
            <p:cNvGrpSpPr/>
            <p:nvPr/>
          </p:nvGrpSpPr>
          <p:grpSpPr>
            <a:xfrm>
              <a:off x="552048" y="2430638"/>
              <a:ext cx="992038" cy="870145"/>
              <a:chOff x="871083" y="3963997"/>
              <a:chExt cx="992038" cy="870145"/>
            </a:xfrm>
          </p:grpSpPr>
          <p:sp>
            <p:nvSpPr>
              <p:cNvPr id="12" name="CasellaDiTesto 11">
                <a:extLst>
                  <a:ext uri="{FF2B5EF4-FFF2-40B4-BE49-F238E27FC236}">
                    <a16:creationId xmlns:a16="http://schemas.microsoft.com/office/drawing/2014/main" id="{C686A6B3-18B0-8928-C8A5-EF51E6C06105}"/>
                  </a:ext>
                </a:extLst>
              </p:cNvPr>
              <p:cNvSpPr txBox="1"/>
              <p:nvPr/>
            </p:nvSpPr>
            <p:spPr>
              <a:xfrm>
                <a:off x="871083" y="4464810"/>
                <a:ext cx="9920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Patient</a:t>
                </a:r>
              </a:p>
            </p:txBody>
          </p:sp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84A506C2-F07A-3C88-F8E7-792BF07E1C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797" y="3963997"/>
                <a:ext cx="457200" cy="457200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29667198-1FCD-0FB9-BE98-2E8322474B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44361" y="4004706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3FAEE637-0D90-EE04-5006-15D962C6DF7A}"/>
                </a:ext>
              </a:extLst>
            </p:cNvPr>
            <p:cNvGrpSpPr/>
            <p:nvPr/>
          </p:nvGrpSpPr>
          <p:grpSpPr>
            <a:xfrm>
              <a:off x="4919513" y="3093446"/>
              <a:ext cx="1224948" cy="1055132"/>
              <a:chOff x="3324402" y="4935344"/>
              <a:chExt cx="1224948" cy="1055132"/>
            </a:xfrm>
          </p:grpSpPr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1B1E8670-6716-6738-99D2-87A0CCDABF64}"/>
                  </a:ext>
                </a:extLst>
              </p:cNvPr>
              <p:cNvSpPr txBox="1"/>
              <p:nvPr/>
            </p:nvSpPr>
            <p:spPr>
              <a:xfrm>
                <a:off x="3324402" y="5621144"/>
                <a:ext cx="12249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Discharge</a:t>
                </a:r>
              </a:p>
            </p:txBody>
          </p:sp>
          <p:pic>
            <p:nvPicPr>
              <p:cNvPr id="17" name="Immagine 16">
                <a:extLst>
                  <a:ext uri="{FF2B5EF4-FFF2-40B4-BE49-F238E27FC236}">
                    <a16:creationId xmlns:a16="http://schemas.microsoft.com/office/drawing/2014/main" id="{87CCA2AD-215E-7550-E754-0F7F46CFFE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976" y="4935344"/>
                <a:ext cx="685800" cy="685800"/>
              </a:xfrm>
              <a:prstGeom prst="rect">
                <a:avLst/>
              </a:prstGeom>
            </p:spPr>
          </p:pic>
        </p:grpSp>
        <p:grpSp>
          <p:nvGrpSpPr>
            <p:cNvPr id="18" name="Gruppo 17">
              <a:extLst>
                <a:ext uri="{FF2B5EF4-FFF2-40B4-BE49-F238E27FC236}">
                  <a16:creationId xmlns:a16="http://schemas.microsoft.com/office/drawing/2014/main" id="{71790C49-2B7B-0F58-35D3-001C551C96E0}"/>
                </a:ext>
              </a:extLst>
            </p:cNvPr>
            <p:cNvGrpSpPr/>
            <p:nvPr/>
          </p:nvGrpSpPr>
          <p:grpSpPr>
            <a:xfrm>
              <a:off x="2328648" y="2275280"/>
              <a:ext cx="685800" cy="1009511"/>
              <a:chOff x="2478732" y="3487225"/>
              <a:chExt cx="685800" cy="1009511"/>
            </a:xfrm>
          </p:grpSpPr>
          <p:pic>
            <p:nvPicPr>
              <p:cNvPr id="19" name="Immagine 18">
                <a:extLst>
                  <a:ext uri="{FF2B5EF4-FFF2-40B4-BE49-F238E27FC236}">
                    <a16:creationId xmlns:a16="http://schemas.microsoft.com/office/drawing/2014/main" id="{0025755F-8857-CE9C-647E-847083D66E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78732" y="3487225"/>
                <a:ext cx="685800" cy="685800"/>
              </a:xfrm>
              <a:prstGeom prst="rect">
                <a:avLst/>
              </a:prstGeom>
            </p:spPr>
          </p:pic>
          <p:sp>
            <p:nvSpPr>
              <p:cNvPr id="20" name="CasellaDiTesto 19">
                <a:extLst>
                  <a:ext uri="{FF2B5EF4-FFF2-40B4-BE49-F238E27FC236}">
                    <a16:creationId xmlns:a16="http://schemas.microsoft.com/office/drawing/2014/main" id="{91BE3419-F5C3-0247-5371-88FE47BCBFA0}"/>
                  </a:ext>
                </a:extLst>
              </p:cNvPr>
              <p:cNvSpPr txBox="1"/>
              <p:nvPr/>
            </p:nvSpPr>
            <p:spPr>
              <a:xfrm>
                <a:off x="2493832" y="4127404"/>
                <a:ext cx="65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>
                    <a:solidFill>
                      <a:srgbClr val="5E777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ED</a:t>
                </a:r>
              </a:p>
            </p:txBody>
          </p:sp>
        </p:grpSp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id="{E9758BE4-8B51-358D-BA9E-880DD508B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60878" y="2291762"/>
              <a:ext cx="734954" cy="734952"/>
            </a:xfrm>
            <a:prstGeom prst="rect">
              <a:avLst/>
            </a:prstGeom>
          </p:spPr>
        </p:pic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9301026A-D31F-09FE-C6AA-FF9D434E6328}"/>
                </a:ext>
              </a:extLst>
            </p:cNvPr>
            <p:cNvSpPr txBox="1"/>
            <p:nvPr/>
          </p:nvSpPr>
          <p:spPr>
            <a:xfrm>
              <a:off x="3485293" y="2514892"/>
              <a:ext cx="1282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FF66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Observed</a:t>
              </a:r>
            </a:p>
          </p:txBody>
        </p:sp>
        <p:grpSp>
          <p:nvGrpSpPr>
            <p:cNvPr id="23" name="Gruppo 22">
              <a:extLst>
                <a:ext uri="{FF2B5EF4-FFF2-40B4-BE49-F238E27FC236}">
                  <a16:creationId xmlns:a16="http://schemas.microsoft.com/office/drawing/2014/main" id="{12A2D1C9-24F5-EADD-932F-C83437EDC8C4}"/>
                </a:ext>
              </a:extLst>
            </p:cNvPr>
            <p:cNvGrpSpPr/>
            <p:nvPr/>
          </p:nvGrpSpPr>
          <p:grpSpPr>
            <a:xfrm>
              <a:off x="6381496" y="1729680"/>
              <a:ext cx="1215711" cy="1934969"/>
              <a:chOff x="1799850" y="3250227"/>
              <a:chExt cx="1215711" cy="1934969"/>
            </a:xfrm>
          </p:grpSpPr>
          <p:cxnSp>
            <p:nvCxnSpPr>
              <p:cNvPr id="24" name="Connettore 2 23">
                <a:extLst>
                  <a:ext uri="{FF2B5EF4-FFF2-40B4-BE49-F238E27FC236}">
                    <a16:creationId xmlns:a16="http://schemas.microsoft.com/office/drawing/2014/main" id="{E374222A-FF20-6F9D-3561-CC2DFB74D7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99850" y="3250227"/>
                <a:ext cx="1215711" cy="970943"/>
              </a:xfrm>
              <a:prstGeom prst="straightConnector1">
                <a:avLst/>
              </a:prstGeom>
              <a:ln w="28575">
                <a:solidFill>
                  <a:srgbClr val="7BA7A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ttore 2 24">
                <a:extLst>
                  <a:ext uri="{FF2B5EF4-FFF2-40B4-BE49-F238E27FC236}">
                    <a16:creationId xmlns:a16="http://schemas.microsoft.com/office/drawing/2014/main" id="{855D61E1-CF3B-CEDB-515B-67CA2E1707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7592" y="4213196"/>
                <a:ext cx="1157969" cy="972000"/>
              </a:xfrm>
              <a:prstGeom prst="straightConnector1">
                <a:avLst/>
              </a:prstGeom>
              <a:ln w="28575">
                <a:solidFill>
                  <a:srgbClr val="7BA7A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B1BC09B2-5C3D-D045-4FEF-5E59AA5C98FB}"/>
                </a:ext>
              </a:extLst>
            </p:cNvPr>
            <p:cNvSpPr txBox="1"/>
            <p:nvPr/>
          </p:nvSpPr>
          <p:spPr>
            <a:xfrm>
              <a:off x="7607547" y="3002794"/>
              <a:ext cx="14416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5E777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Statistical model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E155BC8A-500C-A67E-BB82-BD3ED617DEAC}"/>
                </a:ext>
              </a:extLst>
            </p:cNvPr>
            <p:cNvSpPr txBox="1"/>
            <p:nvPr/>
          </p:nvSpPr>
          <p:spPr>
            <a:xfrm>
              <a:off x="6107340" y="2514892"/>
              <a:ext cx="1282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7BA7A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Expected</a:t>
              </a:r>
            </a:p>
          </p:txBody>
        </p:sp>
      </p:grpSp>
      <p:cxnSp>
        <p:nvCxnSpPr>
          <p:cNvPr id="31" name="Connettore 2 30">
            <a:extLst>
              <a:ext uri="{FF2B5EF4-FFF2-40B4-BE49-F238E27FC236}">
                <a16:creationId xmlns:a16="http://schemas.microsoft.com/office/drawing/2014/main" id="{A40F69C3-E705-2BD9-9153-B37A1CC9EB44}"/>
              </a:ext>
            </a:extLst>
          </p:cNvPr>
          <p:cNvCxnSpPr>
            <a:cxnSpLocks/>
            <a:stCxn id="34" idx="2"/>
          </p:cNvCxnSpPr>
          <p:nvPr/>
        </p:nvCxnSpPr>
        <p:spPr>
          <a:xfrm>
            <a:off x="8877015" y="3867150"/>
            <a:ext cx="0" cy="1080000"/>
          </a:xfrm>
          <a:prstGeom prst="straightConnector1">
            <a:avLst/>
          </a:prstGeom>
          <a:ln w="28575">
            <a:solidFill>
              <a:srgbClr val="2C74B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con angoli arrotondati 33">
            <a:extLst>
              <a:ext uri="{FF2B5EF4-FFF2-40B4-BE49-F238E27FC236}">
                <a16:creationId xmlns:a16="http://schemas.microsoft.com/office/drawing/2014/main" id="{D8D1736A-772F-FE5D-810A-B8ED69415B93}"/>
              </a:ext>
            </a:extLst>
          </p:cNvPr>
          <p:cNvSpPr/>
          <p:nvPr/>
        </p:nvSpPr>
        <p:spPr>
          <a:xfrm>
            <a:off x="7514654" y="1521406"/>
            <a:ext cx="2724721" cy="2345744"/>
          </a:xfrm>
          <a:prstGeom prst="roundRect">
            <a:avLst/>
          </a:prstGeom>
          <a:noFill/>
          <a:ln w="28575">
            <a:solidFill>
              <a:srgbClr val="2C74B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68C7082D-9B1E-027E-3E3C-3A5B248097F6}"/>
              </a:ext>
            </a:extLst>
          </p:cNvPr>
          <p:cNvSpPr txBox="1"/>
          <p:nvPr/>
        </p:nvSpPr>
        <p:spPr>
          <a:xfrm>
            <a:off x="7420752" y="4976755"/>
            <a:ext cx="2912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 of the probability</a:t>
            </a:r>
          </a:p>
          <a:p>
            <a:pPr algn="ctr"/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hospitalization for each patient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F4A6277-E223-3B07-FBC5-1DAAE183C999}"/>
              </a:ext>
            </a:extLst>
          </p:cNvPr>
          <p:cNvSpPr txBox="1"/>
          <p:nvPr/>
        </p:nvSpPr>
        <p:spPr>
          <a:xfrm>
            <a:off x="444668" y="3789093"/>
            <a:ext cx="69332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NB: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everything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”: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minimization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methodological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legal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considerations</a:t>
            </a:r>
            <a:endParaRPr lang="it-IT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need of reconstructing clinical decision-making process (impossible!), “just” need to identify factors used in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Eligible predictors: factors available up to the decision of hospitalize/discharge 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(proxy: first 8 hours?)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must estimate the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-world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probability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hospitalization</a:t>
            </a:r>
            <a:r>
              <a:rPr lang="it-IT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the </a:t>
            </a:r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should be fed by factors influencing the decision in current clinical practice (literature &amp; common mistakes)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Immagine 39" descr="Immagine che contiene triangolo&#10;&#10;Descrizione generata automaticamente">
            <a:extLst>
              <a:ext uri="{FF2B5EF4-FFF2-40B4-BE49-F238E27FC236}">
                <a16:creationId xmlns:a16="http://schemas.microsoft.com/office/drawing/2014/main" id="{5865C3D5-67F1-F09B-BD38-F19903EAB3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336" y="4060293"/>
            <a:ext cx="369332" cy="36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25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2084032"/>
            <a:ext cx="3888538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tabLst>
                <a:tab pos="6186488" algn="l"/>
              </a:tabLst>
            </a:pPr>
            <a:r>
              <a:rPr lang="en-US" sz="2000" b="1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Dyspnea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Respiratory failure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Onset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Causes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Susceptibility to treatments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Specific organizational aspects</a:t>
            </a:r>
          </a:p>
        </p:txBody>
      </p:sp>
      <p:sp>
        <p:nvSpPr>
          <p:cNvPr id="7" name="Rettangolo 6"/>
          <p:cNvSpPr/>
          <p:nvPr/>
        </p:nvSpPr>
        <p:spPr>
          <a:xfrm>
            <a:off x="3888538" y="2084032"/>
            <a:ext cx="388800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tabLst>
                <a:tab pos="6186488" algn="l"/>
              </a:tabLst>
            </a:pPr>
            <a:r>
              <a:rPr lang="en-US" sz="2000" b="1" dirty="0" err="1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TLoC</a:t>
            </a:r>
            <a:endParaRPr lang="en-US" sz="2000" b="1" dirty="0">
              <a:solidFill>
                <a:srgbClr val="5E777A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Causes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Risk stratification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Susceptibility to treatments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Specific organizational aspects</a:t>
            </a:r>
          </a:p>
        </p:txBody>
      </p:sp>
      <p:sp>
        <p:nvSpPr>
          <p:cNvPr id="9" name="Titolo 2"/>
          <p:cNvSpPr txBox="1">
            <a:spLocks/>
          </p:cNvSpPr>
          <p:nvPr/>
        </p:nvSpPr>
        <p:spPr>
          <a:xfrm>
            <a:off x="609600" y="322856"/>
            <a:ext cx="10972800" cy="87437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 b="0" i="0">
                <a:solidFill>
                  <a:srgbClr val="FF66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it-IT" dirty="0" err="1"/>
              <a:t>Variables</a:t>
            </a:r>
            <a:r>
              <a:rPr lang="it-IT" dirty="0"/>
              <a:t> to </a:t>
            </a:r>
            <a:r>
              <a:rPr lang="it-IT" dirty="0" err="1"/>
              <a:t>Extract</a:t>
            </a:r>
            <a:endParaRPr lang="it-IT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E680C839-9BC5-5918-402A-60867A4328B8}"/>
              </a:ext>
            </a:extLst>
          </p:cNvPr>
          <p:cNvSpPr/>
          <p:nvPr/>
        </p:nvSpPr>
        <p:spPr>
          <a:xfrm>
            <a:off x="8088459" y="2785404"/>
            <a:ext cx="3888000" cy="2323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General severity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Frailty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Social issues</a:t>
            </a:r>
          </a:p>
          <a:p>
            <a:pPr marL="835025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5E777A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General organizational aspects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AD064A12-A0FE-BD25-48B8-FE84BC0D129A}"/>
              </a:ext>
            </a:extLst>
          </p:cNvPr>
          <p:cNvSpPr/>
          <p:nvPr/>
        </p:nvSpPr>
        <p:spPr>
          <a:xfrm>
            <a:off x="76906" y="2018752"/>
            <a:ext cx="7803902" cy="4235652"/>
          </a:xfrm>
          <a:prstGeom prst="roundRect">
            <a:avLst/>
          </a:prstGeom>
          <a:noFill/>
          <a:ln w="28575"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D788CD50-1CEA-6394-65CA-416C141D4C94}"/>
              </a:ext>
            </a:extLst>
          </p:cNvPr>
          <p:cNvSpPr/>
          <p:nvPr/>
        </p:nvSpPr>
        <p:spPr>
          <a:xfrm>
            <a:off x="8289008" y="2018752"/>
            <a:ext cx="3687451" cy="4235652"/>
          </a:xfrm>
          <a:prstGeom prst="roundRect">
            <a:avLst/>
          </a:prstGeom>
          <a:noFill/>
          <a:ln w="28575">
            <a:solidFill>
              <a:srgbClr val="FF66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D736B43-3433-7CB2-CE5D-7F8F93DCA5E7}"/>
              </a:ext>
            </a:extLst>
          </p:cNvPr>
          <p:cNvSpPr txBox="1"/>
          <p:nvPr/>
        </p:nvSpPr>
        <p:spPr>
          <a:xfrm>
            <a:off x="2358096" y="1474371"/>
            <a:ext cx="3241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Symptom-specific</a:t>
            </a:r>
            <a:r>
              <a:rPr lang="en-GB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variables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F07DFD2-2425-3165-F6ED-5FD1F12C0B5C}"/>
              </a:ext>
            </a:extLst>
          </p:cNvPr>
          <p:cNvSpPr txBox="1"/>
          <p:nvPr/>
        </p:nvSpPr>
        <p:spPr>
          <a:xfrm>
            <a:off x="8493118" y="1336402"/>
            <a:ext cx="3241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Variables </a:t>
            </a:r>
            <a:r>
              <a:rPr lang="en-GB" b="1" u="sng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independent</a:t>
            </a:r>
            <a:r>
              <a:rPr lang="en-GB" dirty="0">
                <a:solidFill>
                  <a:srgbClr val="FF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the symptom</a:t>
            </a:r>
          </a:p>
        </p:txBody>
      </p:sp>
    </p:spTree>
    <p:extLst>
      <p:ext uri="{BB962C8B-B14F-4D97-AF65-F5344CB8AC3E}">
        <p14:creationId xmlns:p14="http://schemas.microsoft.com/office/powerpoint/2010/main" val="13726804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200" dirty="0">
            <a:latin typeface="Montserrat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656AC1E9FAD34EBE6A1845D6BAE65E" ma:contentTypeVersion="7" ma:contentTypeDescription="Creare un nuovo documento." ma:contentTypeScope="" ma:versionID="fe460d82534ed738261dfce035fcec41">
  <xsd:schema xmlns:xsd="http://www.w3.org/2001/XMLSchema" xmlns:xs="http://www.w3.org/2001/XMLSchema" xmlns:p="http://schemas.microsoft.com/office/2006/metadata/properties" xmlns:ns2="97c02fe5-7f2a-4e64-9862-d0bf6a94a84a" targetNamespace="http://schemas.microsoft.com/office/2006/metadata/properties" ma:root="true" ma:fieldsID="52d5e4ef865ab21896a49fb73cd1f3cf" ns2:_="">
    <xsd:import namespace="97c02fe5-7f2a-4e64-9862-d0bf6a94a8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02fe5-7f2a-4e64-9862-d0bf6a94a8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108545-7A97-4B69-97A3-D6F5781FDC07}">
  <ds:schemaRefs>
    <ds:schemaRef ds:uri="97c02fe5-7f2a-4e64-9862-d0bf6a94a8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B848D0B-6C67-4CC3-B231-1B92D6777D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5848</TotalTime>
  <Words>844</Words>
  <Application>Microsoft Office PowerPoint</Application>
  <PresentationFormat>Widescreen</PresentationFormat>
  <Paragraphs>209</Paragraphs>
  <Slides>26</Slides>
  <Notes>18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6</vt:i4>
      </vt:variant>
      <vt:variant>
        <vt:lpstr>Titoli diapositive</vt:lpstr>
      </vt:variant>
      <vt:variant>
        <vt:i4>26</vt:i4>
      </vt:variant>
    </vt:vector>
  </HeadingPairs>
  <TitlesOfParts>
    <vt:vector size="37" baseType="lpstr">
      <vt:lpstr>Arial</vt:lpstr>
      <vt:lpstr>Calibri</vt:lpstr>
      <vt:lpstr>Wingdings</vt:lpstr>
      <vt:lpstr>Montserrat</vt:lpstr>
      <vt:lpstr>Verdana</vt:lpstr>
      <vt:lpstr>Tema di Office</vt:lpstr>
      <vt:lpstr>1_Personalizza struttura</vt:lpstr>
      <vt:lpstr>2_Personalizza struttura</vt:lpstr>
      <vt:lpstr>3_Personalizza struttura</vt:lpstr>
      <vt:lpstr>4_Personalizza struttura</vt:lpstr>
      <vt:lpstr>Personalizza struttura</vt:lpstr>
      <vt:lpstr>Presentazione standard di PowerPoint</vt:lpstr>
      <vt:lpstr>Use Case 1 </vt:lpstr>
      <vt:lpstr>Study Population</vt:lpstr>
      <vt:lpstr>Specific Objectives</vt:lpstr>
      <vt:lpstr>Design </vt:lpstr>
      <vt:lpstr>01  Variables to Extract</vt:lpstr>
      <vt:lpstr>Decision to Hospitalize vs. Hospitalization</vt:lpstr>
      <vt:lpstr>Selection of Variables</vt:lpstr>
      <vt:lpstr>Presentazione standard di PowerPoint</vt:lpstr>
      <vt:lpstr>Presentazione standard di PowerPoint</vt:lpstr>
      <vt:lpstr>02 Data Extraction</vt:lpstr>
      <vt:lpstr>Selection of Patients</vt:lpstr>
      <vt:lpstr>Data Extraction</vt:lpstr>
      <vt:lpstr>Data Processing</vt:lpstr>
      <vt:lpstr>03 Statistical Considerations</vt:lpstr>
      <vt:lpstr>Specific Objectives </vt:lpstr>
      <vt:lpstr>Validation of Data Extraction</vt:lpstr>
      <vt:lpstr>Specific Objectives  </vt:lpstr>
      <vt:lpstr>Statistical Models</vt:lpstr>
      <vt:lpstr>Specific Objectives </vt:lpstr>
      <vt:lpstr>Standardized Hospitalization Rate</vt:lpstr>
      <vt:lpstr>Sample Size</vt:lpstr>
      <vt:lpstr>04 Data Sharing</vt:lpstr>
      <vt:lpstr>Data Sharing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Federico Urru</dc:creator>
  <cp:lastModifiedBy>Giovanni Nattino</cp:lastModifiedBy>
  <cp:revision>148</cp:revision>
  <cp:lastPrinted>2022-03-09T10:07:04Z</cp:lastPrinted>
  <dcterms:created xsi:type="dcterms:W3CDTF">2022-03-04T14:13:37Z</dcterms:created>
  <dcterms:modified xsi:type="dcterms:W3CDTF">2024-09-02T14:50:47Z</dcterms:modified>
</cp:coreProperties>
</file>